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51" r:id="rId2"/>
    <p:sldMasterId id="2147483768" r:id="rId3"/>
  </p:sldMasterIdLst>
  <p:notesMasterIdLst>
    <p:notesMasterId r:id="rId10"/>
  </p:notesMasterIdLst>
  <p:sldIdLst>
    <p:sldId id="625" r:id="rId4"/>
    <p:sldId id="1709" r:id="rId5"/>
    <p:sldId id="1713" r:id="rId6"/>
    <p:sldId id="1704" r:id="rId7"/>
    <p:sldId id="1716" r:id="rId8"/>
    <p:sldId id="1694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CC17FA4C-6B87-47B0-9BE9-909B6ADF55F5}">
          <p14:sldIdLst>
            <p14:sldId id="625"/>
            <p14:sldId id="1709"/>
            <p14:sldId id="1713"/>
            <p14:sldId id="1704"/>
            <p14:sldId id="1716"/>
            <p14:sldId id="16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ikós Barnabás" initials="CB" lastIdx="2" clrIdx="0">
    <p:extLst>
      <p:ext uri="{19B8F6BF-5375-455C-9EA6-DF929625EA0E}">
        <p15:presenceInfo xmlns:p15="http://schemas.microsoft.com/office/powerpoint/2012/main" userId="Csikós Barnabá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E39"/>
    <a:srgbClr val="8AB833"/>
    <a:srgbClr val="029676"/>
    <a:srgbClr val="C0CF3A"/>
    <a:srgbClr val="7F7F7F"/>
    <a:srgbClr val="00A251"/>
    <a:srgbClr val="4472C4"/>
    <a:srgbClr val="FF293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333" autoAdjust="0"/>
  </p:normalViewPr>
  <p:slideViewPr>
    <p:cSldViewPr snapToGrid="0">
      <p:cViewPr varScale="1">
        <p:scale>
          <a:sx n="46" d="100"/>
          <a:sy n="46" d="100"/>
        </p:scale>
        <p:origin x="5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2D9A8-6953-41EA-8BED-20C5D6B99FBB}" type="datetimeFigureOut">
              <a:rPr lang="hu-HU" smtClean="0"/>
              <a:t>2020. 06. 26.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62D78-830A-482C-8E8D-03459C82F7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42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Introducing a best-practice of supporting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startups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their journey to international markets, covering the entire process from a macro perspective. A case study on how to boost the - at some places non-existent –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startup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ecosystem and build an international network that provide life-changing opportunities for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startups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any maturity.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2D78-830A-482C-8E8D-03459C82F7C8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4604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gets</a:t>
            </a:r>
            <a:r>
              <a:rPr lang="hu-HU" dirty="0"/>
              <a:t> </a:t>
            </a:r>
            <a:r>
              <a:rPr lang="hu-HU" dirty="0" err="1"/>
              <a:t>us</a:t>
            </a:r>
            <a:r>
              <a:rPr lang="hu-HU" dirty="0"/>
              <a:t> out of </a:t>
            </a:r>
            <a:r>
              <a:rPr lang="hu-HU" dirty="0" err="1"/>
              <a:t>bed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morning</a:t>
            </a:r>
            <a:r>
              <a:rPr lang="hu-HU" dirty="0"/>
              <a:t>? </a:t>
            </a:r>
          </a:p>
          <a:p>
            <a:pPr marL="0" indent="0">
              <a:buFontTx/>
              <a:buNone/>
            </a:pPr>
            <a:r>
              <a:rPr lang="hu-HU" dirty="0"/>
              <a:t>1. </a:t>
            </a:r>
            <a:r>
              <a:rPr lang="hu-HU" dirty="0" err="1"/>
              <a:t>We’re</a:t>
            </a:r>
            <a:r>
              <a:rPr lang="hu-HU" dirty="0"/>
              <a:t> </a:t>
            </a:r>
            <a:r>
              <a:rPr lang="hu-HU" dirty="0" err="1"/>
              <a:t>ecosystem</a:t>
            </a:r>
            <a:r>
              <a:rPr lang="hu-HU" dirty="0"/>
              <a:t> </a:t>
            </a:r>
            <a:r>
              <a:rPr lang="hu-HU" dirty="0" err="1"/>
              <a:t>builders</a:t>
            </a:r>
            <a:r>
              <a:rPr lang="hu-HU" dirty="0"/>
              <a:t>. </a:t>
            </a:r>
            <a:r>
              <a:rPr lang="hu-HU" dirty="0" err="1"/>
              <a:t>We</a:t>
            </a:r>
            <a:r>
              <a:rPr lang="hu-HU" dirty="0"/>
              <a:t> love </a:t>
            </a:r>
            <a:r>
              <a:rPr lang="hu-HU" dirty="0" err="1"/>
              <a:t>challanges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mission</a:t>
            </a:r>
            <a:r>
              <a:rPr lang="hu-HU" dirty="0"/>
              <a:t> is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create</a:t>
            </a:r>
            <a:r>
              <a:rPr lang="hu-HU" dirty="0"/>
              <a:t> and </a:t>
            </a:r>
            <a:r>
              <a:rPr lang="hu-HU" dirty="0" err="1"/>
              <a:t>grow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startup </a:t>
            </a:r>
            <a:r>
              <a:rPr lang="hu-HU" dirty="0" err="1"/>
              <a:t>scene</a:t>
            </a:r>
            <a:r>
              <a:rPr lang="hu-HU" dirty="0"/>
              <a:t> </a:t>
            </a:r>
            <a:r>
              <a:rPr lang="hu-HU" dirty="0" err="1"/>
              <a:t>outside</a:t>
            </a:r>
            <a:r>
              <a:rPr lang="hu-HU" dirty="0"/>
              <a:t> Budapest.</a:t>
            </a:r>
          </a:p>
          <a:p>
            <a:pPr marL="0" indent="0">
              <a:buFontTx/>
              <a:buNone/>
            </a:pPr>
            <a:r>
              <a:rPr lang="hu-HU" dirty="0"/>
              <a:t>2. </a:t>
            </a:r>
            <a:r>
              <a:rPr lang="hu-HU" dirty="0" err="1"/>
              <a:t>We’re</a:t>
            </a:r>
            <a:r>
              <a:rPr lang="hu-HU" dirty="0"/>
              <a:t> </a:t>
            </a:r>
            <a:r>
              <a:rPr lang="hu-HU" dirty="0" err="1"/>
              <a:t>helping</a:t>
            </a:r>
            <a:r>
              <a:rPr lang="hu-HU" dirty="0"/>
              <a:t> </a:t>
            </a:r>
            <a:r>
              <a:rPr lang="hu-HU" dirty="0" err="1"/>
              <a:t>startuppers</a:t>
            </a:r>
            <a:r>
              <a:rPr lang="hu-HU" dirty="0"/>
              <a:t> like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fulfil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dreams</a:t>
            </a:r>
            <a:r>
              <a:rPr lang="hu-HU" dirty="0"/>
              <a:t> and </a:t>
            </a:r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 in </a:t>
            </a:r>
            <a:r>
              <a:rPr lang="hu-HU" dirty="0" err="1"/>
              <a:t>their</a:t>
            </a:r>
            <a:r>
              <a:rPr lang="hu-HU" dirty="0"/>
              <a:t> business </a:t>
            </a:r>
            <a:r>
              <a:rPr lang="hu-HU" dirty="0" err="1"/>
              <a:t>development</a:t>
            </a:r>
            <a:r>
              <a:rPr lang="hu-HU" dirty="0"/>
              <a:t>.</a:t>
            </a:r>
          </a:p>
          <a:p>
            <a:pPr marL="0" indent="0">
              <a:buFontTx/>
              <a:buNone/>
            </a:pP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believe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</a:t>
            </a:r>
            <a:r>
              <a:rPr lang="hu-HU" dirty="0" err="1"/>
              <a:t>approaches</a:t>
            </a:r>
            <a:r>
              <a:rPr lang="hu-HU" dirty="0"/>
              <a:t> </a:t>
            </a:r>
            <a:r>
              <a:rPr lang="hu-HU" dirty="0" err="1"/>
              <a:t>added</a:t>
            </a:r>
            <a:r>
              <a:rPr lang="hu-HU" dirty="0"/>
              <a:t> </a:t>
            </a:r>
            <a:r>
              <a:rPr lang="hu-HU" dirty="0" err="1"/>
              <a:t>up</a:t>
            </a:r>
            <a:r>
              <a:rPr lang="hu-HU" dirty="0"/>
              <a:t> </a:t>
            </a:r>
            <a:r>
              <a:rPr lang="hu-HU" dirty="0" err="1"/>
              <a:t>make</a:t>
            </a:r>
            <a:r>
              <a:rPr lang="hu-HU" dirty="0"/>
              <a:t> </a:t>
            </a:r>
            <a:r>
              <a:rPr lang="hu-HU" dirty="0" err="1"/>
              <a:t>sure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final</a:t>
            </a:r>
            <a:r>
              <a:rPr lang="hu-HU" dirty="0"/>
              <a:t> </a:t>
            </a:r>
            <a:r>
              <a:rPr lang="hu-HU" dirty="0" err="1"/>
              <a:t>aim</a:t>
            </a:r>
            <a:r>
              <a:rPr lang="hu-HU" dirty="0"/>
              <a:t> is </a:t>
            </a:r>
            <a:r>
              <a:rPr lang="hu-HU" dirty="0" err="1"/>
              <a:t>reached</a:t>
            </a:r>
            <a:r>
              <a:rPr lang="hu-HU" dirty="0"/>
              <a:t>: </a:t>
            </a:r>
            <a:r>
              <a:rPr lang="hu-HU" dirty="0" err="1"/>
              <a:t>assisting</a:t>
            </a:r>
            <a:r>
              <a:rPr lang="hu-HU" dirty="0"/>
              <a:t>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startups</a:t>
            </a:r>
            <a:r>
              <a:rPr lang="hu-HU" dirty="0"/>
              <a:t> in </a:t>
            </a:r>
            <a:r>
              <a:rPr lang="hu-HU" dirty="0" err="1"/>
              <a:t>getting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global</a:t>
            </a:r>
            <a:r>
              <a:rPr lang="hu-HU" dirty="0"/>
              <a:t> markets. </a:t>
            </a:r>
            <a:r>
              <a:rPr lang="hu-HU" dirty="0" err="1"/>
              <a:t>Every</a:t>
            </a:r>
            <a:r>
              <a:rPr lang="hu-HU" dirty="0"/>
              <a:t>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heard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Prezi</a:t>
            </a:r>
            <a:r>
              <a:rPr lang="hu-HU" dirty="0"/>
              <a:t>, </a:t>
            </a:r>
            <a:r>
              <a:rPr lang="hu-HU" dirty="0" err="1"/>
              <a:t>uStream</a:t>
            </a:r>
            <a:r>
              <a:rPr lang="hu-HU" dirty="0"/>
              <a:t> and </a:t>
            </a:r>
            <a:r>
              <a:rPr lang="hu-HU" dirty="0" err="1"/>
              <a:t>Logmein</a:t>
            </a:r>
            <a:r>
              <a:rPr lang="hu-HU" dirty="0"/>
              <a:t> (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least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should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). </a:t>
            </a:r>
            <a:r>
              <a:rPr lang="hu-HU" dirty="0" err="1"/>
              <a:t>There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some</a:t>
            </a:r>
            <a:r>
              <a:rPr lang="hu-HU" dirty="0"/>
              <a:t> </a:t>
            </a:r>
            <a:r>
              <a:rPr lang="hu-HU" dirty="0" err="1"/>
              <a:t>others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right</a:t>
            </a:r>
            <a:r>
              <a:rPr lang="hu-HU" dirty="0"/>
              <a:t> </a:t>
            </a:r>
            <a:r>
              <a:rPr lang="hu-HU" dirty="0" err="1"/>
              <a:t>path</a:t>
            </a:r>
            <a:r>
              <a:rPr lang="hu-HU" dirty="0"/>
              <a:t>, </a:t>
            </a:r>
            <a:r>
              <a:rPr lang="hu-HU" dirty="0" err="1"/>
              <a:t>but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want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make</a:t>
            </a:r>
            <a:r>
              <a:rPr lang="hu-HU" dirty="0"/>
              <a:t> </a:t>
            </a:r>
            <a:r>
              <a:rPr lang="hu-HU" dirty="0" err="1"/>
              <a:t>sure</a:t>
            </a:r>
            <a:r>
              <a:rPr lang="hu-HU" dirty="0"/>
              <a:t> </a:t>
            </a:r>
            <a:r>
              <a:rPr lang="hu-HU" dirty="0" err="1"/>
              <a:t>there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even</a:t>
            </a:r>
            <a:r>
              <a:rPr lang="hu-HU" dirty="0"/>
              <a:t> more HUN </a:t>
            </a:r>
            <a:r>
              <a:rPr lang="hu-HU" dirty="0" err="1"/>
              <a:t>success</a:t>
            </a:r>
            <a:r>
              <a:rPr lang="hu-HU" dirty="0"/>
              <a:t> </a:t>
            </a:r>
            <a:r>
              <a:rPr lang="hu-HU" dirty="0" err="1"/>
              <a:t>stories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be </a:t>
            </a:r>
            <a:r>
              <a:rPr lang="hu-HU" dirty="0" err="1"/>
              <a:t>proud</a:t>
            </a:r>
            <a:r>
              <a:rPr lang="hu-HU" dirty="0"/>
              <a:t> of.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2D78-830A-482C-8E8D-03459C82F7C8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4246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Good </a:t>
            </a:r>
            <a:r>
              <a:rPr lang="hu-HU" dirty="0" err="1"/>
              <a:t>news</a:t>
            </a:r>
            <a:r>
              <a:rPr lang="hu-HU" dirty="0"/>
              <a:t>,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s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reardless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phase</a:t>
            </a:r>
            <a:r>
              <a:rPr lang="hu-HU" dirty="0"/>
              <a:t> of </a:t>
            </a:r>
            <a:r>
              <a:rPr lang="hu-HU" dirty="0" err="1"/>
              <a:t>maturity</a:t>
            </a:r>
            <a:r>
              <a:rPr lang="hu-HU" dirty="0"/>
              <a:t>. </a:t>
            </a:r>
          </a:p>
          <a:p>
            <a:r>
              <a:rPr lang="hu-HU" dirty="0"/>
              <a:t>-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nationwide</a:t>
            </a:r>
            <a:r>
              <a:rPr lang="hu-HU" dirty="0"/>
              <a:t> </a:t>
            </a:r>
            <a:r>
              <a:rPr lang="hu-HU" dirty="0" err="1"/>
              <a:t>coordinator</a:t>
            </a:r>
            <a:r>
              <a:rPr lang="hu-HU" dirty="0"/>
              <a:t> </a:t>
            </a:r>
            <a:r>
              <a:rPr lang="hu-HU" dirty="0" err="1"/>
              <a:t>network</a:t>
            </a:r>
            <a:r>
              <a:rPr lang="hu-HU" dirty="0"/>
              <a:t> is </a:t>
            </a:r>
            <a:r>
              <a:rPr lang="hu-HU" dirty="0" err="1"/>
              <a:t>there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.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touchpoints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startups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always</a:t>
            </a:r>
            <a:r>
              <a:rPr lang="hu-HU" dirty="0"/>
              <a:t> </a:t>
            </a:r>
            <a:r>
              <a:rPr lang="hu-HU" dirty="0" err="1"/>
              <a:t>keep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updated.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you’re</a:t>
            </a:r>
            <a:r>
              <a:rPr lang="hu-HU" dirty="0"/>
              <a:t> </a:t>
            </a:r>
            <a:r>
              <a:rPr lang="hu-HU" dirty="0" err="1"/>
              <a:t>just</a:t>
            </a:r>
            <a:r>
              <a:rPr lang="hu-HU" dirty="0"/>
              <a:t> starting </a:t>
            </a:r>
            <a:r>
              <a:rPr lang="hu-HU" dirty="0" err="1"/>
              <a:t>off</a:t>
            </a:r>
            <a:r>
              <a:rPr lang="hu-HU" dirty="0"/>
              <a:t>,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Early</a:t>
            </a:r>
            <a:r>
              <a:rPr lang="hu-HU" dirty="0"/>
              <a:t> </a:t>
            </a:r>
            <a:r>
              <a:rPr lang="hu-HU" dirty="0" err="1"/>
              <a:t>stage</a:t>
            </a:r>
            <a:r>
              <a:rPr lang="hu-HU" dirty="0"/>
              <a:t> </a:t>
            </a:r>
            <a:r>
              <a:rPr lang="hu-HU" dirty="0" err="1"/>
              <a:t>consultation</a:t>
            </a:r>
            <a:r>
              <a:rPr lang="hu-HU" dirty="0"/>
              <a:t>: </a:t>
            </a:r>
            <a:r>
              <a:rPr lang="hu-HU" dirty="0" err="1"/>
              <a:t>getting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startup-</a:t>
            </a:r>
            <a:r>
              <a:rPr lang="hu-HU" dirty="0" err="1"/>
              <a:t>mindset</a:t>
            </a:r>
            <a:r>
              <a:rPr lang="hu-HU" dirty="0"/>
              <a:t>. </a:t>
            </a:r>
            <a:r>
              <a:rPr lang="hu-HU" dirty="0" err="1"/>
              <a:t>Turning</a:t>
            </a:r>
            <a:r>
              <a:rPr lang="hu-HU" dirty="0"/>
              <a:t> an idea </a:t>
            </a:r>
            <a:r>
              <a:rPr lang="hu-HU" dirty="0" err="1"/>
              <a:t>to</a:t>
            </a:r>
            <a:r>
              <a:rPr lang="hu-HU" dirty="0"/>
              <a:t> a </a:t>
            </a:r>
            <a:r>
              <a:rPr lang="hu-HU" dirty="0" err="1"/>
              <a:t>sustainable</a:t>
            </a:r>
            <a:r>
              <a:rPr lang="hu-HU" dirty="0"/>
              <a:t> business </a:t>
            </a:r>
            <a:r>
              <a:rPr lang="hu-HU" dirty="0" err="1"/>
              <a:t>model</a:t>
            </a:r>
            <a:r>
              <a:rPr lang="hu-HU" dirty="0"/>
              <a:t>.</a:t>
            </a:r>
          </a:p>
          <a:p>
            <a:pPr marL="171450" indent="-171450">
              <a:buFontTx/>
              <a:buChar char="-"/>
            </a:pPr>
            <a:r>
              <a:rPr lang="hu-HU" dirty="0" err="1"/>
              <a:t>Mentors</a:t>
            </a:r>
            <a:r>
              <a:rPr lang="hu-HU" dirty="0"/>
              <a:t> &amp; </a:t>
            </a:r>
            <a:r>
              <a:rPr lang="hu-HU" dirty="0" err="1"/>
              <a:t>experts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walks</a:t>
            </a:r>
            <a:r>
              <a:rPr lang="hu-HU" dirty="0"/>
              <a:t> of life.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provide</a:t>
            </a:r>
            <a:r>
              <a:rPr lang="hu-HU" dirty="0"/>
              <a:t> a </a:t>
            </a:r>
            <a:r>
              <a:rPr lang="hu-HU" dirty="0" err="1"/>
              <a:t>certification</a:t>
            </a:r>
            <a:r>
              <a:rPr lang="hu-HU" dirty="0"/>
              <a:t> program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mentors</a:t>
            </a:r>
            <a:r>
              <a:rPr lang="hu-HU" dirty="0"/>
              <a:t> </a:t>
            </a:r>
            <a:r>
              <a:rPr lang="hu-HU" dirty="0">
                <a:sym typeface="Wingdings" panose="05000000000000000000" pitchFamily="2" charset="2"/>
              </a:rPr>
              <a:t> </a:t>
            </a:r>
            <a:r>
              <a:rPr lang="hu-HU" dirty="0" err="1">
                <a:sym typeface="Wingdings" panose="05000000000000000000" pitchFamily="2" charset="2"/>
              </a:rPr>
              <a:t>it’s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not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enough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to</a:t>
            </a:r>
            <a:r>
              <a:rPr lang="hu-HU" dirty="0">
                <a:sym typeface="Wingdings" panose="05000000000000000000" pitchFamily="2" charset="2"/>
              </a:rPr>
              <a:t> be </a:t>
            </a:r>
            <a:r>
              <a:rPr lang="hu-HU" dirty="0" err="1">
                <a:sym typeface="Wingdings" panose="05000000000000000000" pitchFamily="2" charset="2"/>
              </a:rPr>
              <a:t>just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good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at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what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they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do</a:t>
            </a:r>
            <a:endParaRPr lang="hu-HU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dirty="0" err="1">
                <a:sym typeface="Wingdings" panose="05000000000000000000" pitchFamily="2" charset="2"/>
              </a:rPr>
              <a:t>Trainings</a:t>
            </a:r>
            <a:r>
              <a:rPr lang="hu-HU" dirty="0">
                <a:sym typeface="Wingdings" panose="05000000000000000000" pitchFamily="2" charset="2"/>
              </a:rPr>
              <a:t> &amp; </a:t>
            </a:r>
            <a:r>
              <a:rPr lang="hu-HU" dirty="0" err="1">
                <a:sym typeface="Wingdings" panose="05000000000000000000" pitchFamily="2" charset="2"/>
              </a:rPr>
              <a:t>events</a:t>
            </a:r>
            <a:r>
              <a:rPr lang="hu-HU" dirty="0">
                <a:sym typeface="Wingdings" panose="05000000000000000000" pitchFamily="2" charset="2"/>
              </a:rPr>
              <a:t>: </a:t>
            </a:r>
            <a:r>
              <a:rPr lang="hu-HU" dirty="0" err="1">
                <a:sym typeface="Wingdings" panose="05000000000000000000" pitchFamily="2" charset="2"/>
              </a:rPr>
              <a:t>networking</a:t>
            </a:r>
            <a:r>
              <a:rPr lang="hu-HU" dirty="0">
                <a:sym typeface="Wingdings" panose="05000000000000000000" pitchFamily="2" charset="2"/>
              </a:rPr>
              <a:t>, </a:t>
            </a:r>
            <a:r>
              <a:rPr lang="hu-HU" dirty="0" err="1">
                <a:sym typeface="Wingdings" panose="05000000000000000000" pitchFamily="2" charset="2"/>
              </a:rPr>
              <a:t>soft</a:t>
            </a:r>
            <a:r>
              <a:rPr lang="hu-HU" dirty="0">
                <a:sym typeface="Wingdings" panose="05000000000000000000" pitchFamily="2" charset="2"/>
              </a:rPr>
              <a:t> &amp; </a:t>
            </a:r>
            <a:r>
              <a:rPr lang="hu-HU" dirty="0" err="1">
                <a:sym typeface="Wingdings" panose="05000000000000000000" pitchFamily="2" charset="2"/>
              </a:rPr>
              <a:t>hard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skill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trainings</a:t>
            </a:r>
            <a:endParaRPr lang="hu-HU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hu-HU" dirty="0" err="1">
                <a:sym typeface="Wingdings" panose="05000000000000000000" pitchFamily="2" charset="2"/>
              </a:rPr>
              <a:t>BizDev</a:t>
            </a:r>
            <a:r>
              <a:rPr lang="hu-HU" dirty="0">
                <a:sym typeface="Wingdings" panose="05000000000000000000" pitchFamily="2" charset="2"/>
              </a:rPr>
              <a:t>: </a:t>
            </a:r>
            <a:r>
              <a:rPr lang="hu-HU" dirty="0" err="1">
                <a:sym typeface="Wingdings" panose="05000000000000000000" pitchFamily="2" charset="2"/>
              </a:rPr>
              <a:t>together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with</a:t>
            </a:r>
            <a:r>
              <a:rPr lang="hu-HU" dirty="0">
                <a:sym typeface="Wingdings" panose="05000000000000000000" pitchFamily="2" charset="2"/>
              </a:rPr>
              <a:t> a </a:t>
            </a:r>
            <a:r>
              <a:rPr lang="hu-HU" dirty="0" err="1">
                <a:sym typeface="Wingdings" panose="05000000000000000000" pitchFamily="2" charset="2"/>
              </a:rPr>
              <a:t>dedicated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bizdev</a:t>
            </a:r>
            <a:r>
              <a:rPr lang="hu-HU" dirty="0">
                <a:sym typeface="Wingdings" panose="05000000000000000000" pitchFamily="2" charset="2"/>
              </a:rPr>
              <a:t> team </a:t>
            </a:r>
            <a:r>
              <a:rPr lang="hu-HU" dirty="0" err="1">
                <a:sym typeface="Wingdings" panose="05000000000000000000" pitchFamily="2" charset="2"/>
              </a:rPr>
              <a:t>within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PwC</a:t>
            </a:r>
            <a:r>
              <a:rPr lang="hu-HU" dirty="0">
                <a:sym typeface="Wingdings" panose="05000000000000000000" pitchFamily="2" charset="2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hu-HU" dirty="0" err="1">
                <a:sym typeface="Wingdings" panose="05000000000000000000" pitchFamily="2" charset="2"/>
              </a:rPr>
              <a:t>Soft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landing</a:t>
            </a:r>
            <a:r>
              <a:rPr lang="hu-HU" dirty="0">
                <a:sym typeface="Wingdings" panose="05000000000000000000" pitchFamily="2" charset="2"/>
              </a:rPr>
              <a:t> tbc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2D78-830A-482C-8E8D-03459C82F7C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419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put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effort</a:t>
            </a:r>
            <a:r>
              <a:rPr lang="hu-HU" dirty="0"/>
              <a:t> and </a:t>
            </a:r>
            <a:r>
              <a:rPr lang="hu-HU" dirty="0" err="1"/>
              <a:t>discover</a:t>
            </a:r>
            <a:r>
              <a:rPr lang="hu-HU" dirty="0"/>
              <a:t> </a:t>
            </a:r>
            <a:r>
              <a:rPr lang="hu-HU" dirty="0" err="1"/>
              <a:t>hubs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relevant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startuppers</a:t>
            </a:r>
            <a:endParaRPr lang="hu-HU" dirty="0"/>
          </a:p>
          <a:p>
            <a:pPr marL="228600" indent="-228600">
              <a:buAutoNum type="arabicPeriod"/>
            </a:pP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desk</a:t>
            </a:r>
            <a:r>
              <a:rPr lang="hu-HU" dirty="0"/>
              <a:t> </a:t>
            </a:r>
            <a:r>
              <a:rPr lang="hu-HU" dirty="0" err="1"/>
              <a:t>research</a:t>
            </a:r>
            <a:r>
              <a:rPr lang="hu-HU" dirty="0"/>
              <a:t> and </a:t>
            </a:r>
            <a:r>
              <a:rPr lang="hu-HU" dirty="0" err="1"/>
              <a:t>then</a:t>
            </a:r>
            <a:r>
              <a:rPr lang="hu-HU" dirty="0"/>
              <a:t> </a:t>
            </a:r>
            <a:r>
              <a:rPr lang="hu-HU" dirty="0" err="1"/>
              <a:t>meet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spot </a:t>
            </a:r>
            <a:r>
              <a:rPr lang="hu-HU" dirty="0" err="1"/>
              <a:t>as</a:t>
            </a:r>
            <a:r>
              <a:rPr lang="hu-HU" dirty="0"/>
              <a:t> </a:t>
            </a:r>
            <a:r>
              <a:rPr lang="hu-HU" dirty="0" err="1"/>
              <a:t>many</a:t>
            </a:r>
            <a:r>
              <a:rPr lang="hu-HU" dirty="0"/>
              <a:t> </a:t>
            </a:r>
            <a:r>
              <a:rPr lang="hu-HU" dirty="0" err="1"/>
              <a:t>incubators</a:t>
            </a:r>
            <a:r>
              <a:rPr lang="hu-HU" dirty="0"/>
              <a:t>, </a:t>
            </a:r>
            <a:r>
              <a:rPr lang="hu-HU" dirty="0" err="1"/>
              <a:t>VCs</a:t>
            </a:r>
            <a:r>
              <a:rPr lang="hu-HU" dirty="0"/>
              <a:t>, startup </a:t>
            </a:r>
            <a:r>
              <a:rPr lang="hu-HU" dirty="0" err="1"/>
              <a:t>programmes</a:t>
            </a:r>
            <a:r>
              <a:rPr lang="hu-HU" dirty="0"/>
              <a:t> and </a:t>
            </a:r>
            <a:r>
              <a:rPr lang="hu-HU" dirty="0" err="1"/>
              <a:t>relevant</a:t>
            </a:r>
            <a:r>
              <a:rPr lang="hu-HU" dirty="0"/>
              <a:t> </a:t>
            </a:r>
            <a:r>
              <a:rPr lang="hu-HU" dirty="0" err="1"/>
              <a:t>actors</a:t>
            </a:r>
            <a:r>
              <a:rPr lang="hu-HU" dirty="0"/>
              <a:t> of </a:t>
            </a:r>
            <a:r>
              <a:rPr lang="hu-HU" dirty="0" err="1"/>
              <a:t>any</a:t>
            </a:r>
            <a:r>
              <a:rPr lang="hu-HU" dirty="0"/>
              <a:t> </a:t>
            </a:r>
            <a:r>
              <a:rPr lang="hu-HU" dirty="0" err="1"/>
              <a:t>kind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get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preferences</a:t>
            </a:r>
            <a:r>
              <a:rPr lang="hu-HU" dirty="0"/>
              <a:t> and </a:t>
            </a:r>
            <a:r>
              <a:rPr lang="hu-HU" dirty="0" err="1"/>
              <a:t>value</a:t>
            </a:r>
            <a:r>
              <a:rPr lang="hu-HU" dirty="0"/>
              <a:t> </a:t>
            </a:r>
            <a:r>
              <a:rPr lang="hu-HU" dirty="0" err="1"/>
              <a:t>propositions</a:t>
            </a:r>
            <a:r>
              <a:rPr lang="hu-HU" dirty="0"/>
              <a:t>.</a:t>
            </a:r>
          </a:p>
          <a:p>
            <a:pPr marL="228600" indent="-228600">
              <a:buAutoNum type="arabicPeriod"/>
            </a:pP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come</a:t>
            </a:r>
            <a:r>
              <a:rPr lang="hu-HU" dirty="0"/>
              <a:t> </a:t>
            </a:r>
            <a:r>
              <a:rPr lang="hu-HU" dirty="0" err="1"/>
              <a:t>home</a:t>
            </a:r>
            <a:r>
              <a:rPr lang="hu-HU" dirty="0"/>
              <a:t>, </a:t>
            </a:r>
            <a:r>
              <a:rPr lang="hu-HU" dirty="0" err="1"/>
              <a:t>screen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market and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portfolio</a:t>
            </a:r>
            <a:r>
              <a:rPr lang="hu-HU" dirty="0"/>
              <a:t> and </a:t>
            </a:r>
            <a:r>
              <a:rPr lang="hu-HU" dirty="0" err="1"/>
              <a:t>pick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best</a:t>
            </a:r>
            <a:r>
              <a:rPr lang="hu-HU" dirty="0"/>
              <a:t> </a:t>
            </a:r>
            <a:r>
              <a:rPr lang="hu-HU" dirty="0" err="1"/>
              <a:t>candidates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given</a:t>
            </a:r>
            <a:r>
              <a:rPr lang="hu-HU" dirty="0"/>
              <a:t> </a:t>
            </a:r>
            <a:r>
              <a:rPr lang="hu-HU" dirty="0" err="1"/>
              <a:t>destination</a:t>
            </a:r>
            <a:r>
              <a:rPr lang="hu-HU" dirty="0"/>
              <a:t>. </a:t>
            </a:r>
            <a:r>
              <a:rPr lang="hu-HU" dirty="0" err="1"/>
              <a:t>Luckily</a:t>
            </a:r>
            <a:r>
              <a:rPr lang="hu-HU" dirty="0"/>
              <a:t> </a:t>
            </a:r>
            <a:r>
              <a:rPr lang="hu-HU" dirty="0" err="1"/>
              <a:t>it’s</a:t>
            </a:r>
            <a:r>
              <a:rPr lang="hu-HU" dirty="0"/>
              <a:t> </a:t>
            </a:r>
            <a:r>
              <a:rPr lang="hu-HU" dirty="0" err="1"/>
              <a:t>gonna</a:t>
            </a:r>
            <a:r>
              <a:rPr lang="hu-HU" dirty="0"/>
              <a:t> be </a:t>
            </a:r>
            <a:r>
              <a:rPr lang="hu-HU" dirty="0" err="1"/>
              <a:t>you</a:t>
            </a:r>
            <a:r>
              <a:rPr lang="hu-HU" dirty="0"/>
              <a:t>!</a:t>
            </a:r>
          </a:p>
          <a:p>
            <a:pPr marL="228600" indent="-228600">
              <a:buAutoNum type="arabicPeriod"/>
            </a:pP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, </a:t>
            </a:r>
            <a:r>
              <a:rPr lang="hu-HU" dirty="0" err="1"/>
              <a:t>We</a:t>
            </a:r>
            <a:r>
              <a:rPr lang="hu-HU" dirty="0"/>
              <a:t> prepare </a:t>
            </a:r>
            <a:r>
              <a:rPr lang="hu-HU" dirty="0" err="1"/>
              <a:t>you</a:t>
            </a:r>
            <a:r>
              <a:rPr lang="hu-HU" dirty="0"/>
              <a:t>,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local </a:t>
            </a:r>
            <a:r>
              <a:rPr lang="hu-HU" dirty="0" err="1"/>
              <a:t>ecosystem</a:t>
            </a:r>
            <a:r>
              <a:rPr lang="hu-HU" dirty="0"/>
              <a:t>, </a:t>
            </a:r>
            <a:r>
              <a:rPr lang="hu-HU" dirty="0" err="1"/>
              <a:t>regulation</a:t>
            </a:r>
            <a:r>
              <a:rPr lang="hu-HU" dirty="0"/>
              <a:t>, </a:t>
            </a:r>
            <a:r>
              <a:rPr lang="hu-HU" dirty="0" err="1"/>
              <a:t>etc</a:t>
            </a:r>
            <a:endParaRPr lang="hu-HU" dirty="0"/>
          </a:p>
          <a:p>
            <a:pPr marL="228600" indent="-228600">
              <a:buAutoNum type="arabicPeriod"/>
            </a:pP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take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a </a:t>
            </a:r>
            <a:r>
              <a:rPr lang="hu-HU" dirty="0" err="1"/>
              <a:t>study</a:t>
            </a:r>
            <a:r>
              <a:rPr lang="hu-HU" dirty="0"/>
              <a:t> </a:t>
            </a:r>
            <a:r>
              <a:rPr lang="hu-HU" dirty="0" err="1"/>
              <a:t>tour</a:t>
            </a:r>
            <a:r>
              <a:rPr lang="hu-HU" dirty="0"/>
              <a:t> (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best</a:t>
            </a:r>
            <a:r>
              <a:rPr lang="hu-HU" dirty="0"/>
              <a:t> </a:t>
            </a:r>
            <a:r>
              <a:rPr lang="hu-HU" dirty="0" err="1"/>
              <a:t>thing</a:t>
            </a:r>
            <a:r>
              <a:rPr lang="hu-HU" dirty="0"/>
              <a:t>: </a:t>
            </a:r>
            <a:r>
              <a:rPr lang="hu-HU" dirty="0" err="1"/>
              <a:t>it’s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us</a:t>
            </a:r>
            <a:r>
              <a:rPr lang="hu-HU" dirty="0"/>
              <a:t>!) and </a:t>
            </a:r>
            <a:r>
              <a:rPr lang="hu-HU" dirty="0" err="1"/>
              <a:t>sitting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control</a:t>
            </a:r>
            <a:r>
              <a:rPr lang="hu-HU" dirty="0"/>
              <a:t> </a:t>
            </a:r>
            <a:r>
              <a:rPr lang="hu-HU" dirty="0" err="1"/>
              <a:t>room</a:t>
            </a:r>
            <a:r>
              <a:rPr lang="hu-HU" dirty="0"/>
              <a:t>: </a:t>
            </a:r>
            <a:r>
              <a:rPr lang="hu-HU" dirty="0" err="1"/>
              <a:t>we’re</a:t>
            </a:r>
            <a:r>
              <a:rPr lang="hu-HU" dirty="0"/>
              <a:t> </a:t>
            </a:r>
            <a:r>
              <a:rPr lang="hu-HU" dirty="0" err="1"/>
              <a:t>planning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whole</a:t>
            </a:r>
            <a:r>
              <a:rPr lang="hu-HU" dirty="0"/>
              <a:t> </a:t>
            </a:r>
            <a:r>
              <a:rPr lang="hu-HU" dirty="0" err="1"/>
              <a:t>journey</a:t>
            </a:r>
            <a:r>
              <a:rPr lang="hu-HU" dirty="0"/>
              <a:t> </a:t>
            </a:r>
            <a:r>
              <a:rPr lang="hu-HU" dirty="0" err="1"/>
              <a:t>ahead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meet</a:t>
            </a:r>
            <a:r>
              <a:rPr lang="hu-HU" dirty="0"/>
              <a:t> </a:t>
            </a:r>
            <a:r>
              <a:rPr lang="hu-HU" dirty="0" err="1"/>
              <a:t>everyone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whom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could</a:t>
            </a:r>
            <a:r>
              <a:rPr lang="hu-HU" dirty="0"/>
              <a:t> </a:t>
            </a:r>
            <a:r>
              <a:rPr lang="hu-HU" dirty="0" err="1"/>
              <a:t>collaborate</a:t>
            </a:r>
            <a:r>
              <a:rPr lang="hu-HU" dirty="0"/>
              <a:t>.</a:t>
            </a:r>
          </a:p>
          <a:p>
            <a:pPr marL="228600" indent="-228600">
              <a:buAutoNum type="arabicPeriod"/>
            </a:pP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chemistry</a:t>
            </a:r>
            <a:r>
              <a:rPr lang="hu-HU" dirty="0"/>
              <a:t> </a:t>
            </a:r>
            <a:r>
              <a:rPr lang="hu-HU" dirty="0" err="1"/>
              <a:t>works</a:t>
            </a:r>
            <a:r>
              <a:rPr lang="hu-HU" dirty="0"/>
              <a:t>, </a:t>
            </a:r>
            <a:r>
              <a:rPr lang="hu-HU" dirty="0" err="1"/>
              <a:t>we’re</a:t>
            </a:r>
            <a:r>
              <a:rPr lang="hu-HU" dirty="0"/>
              <a:t> happy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in </a:t>
            </a:r>
            <a:r>
              <a:rPr lang="hu-HU" dirty="0" err="1"/>
              <a:t>expanding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when</a:t>
            </a:r>
            <a:r>
              <a:rPr lang="hu-HU" dirty="0"/>
              <a:t> </a:t>
            </a:r>
            <a:r>
              <a:rPr lang="hu-HU" dirty="0" err="1"/>
              <a:t>moving</a:t>
            </a:r>
            <a:r>
              <a:rPr lang="hu-HU" dirty="0"/>
              <a:t> out,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know</a:t>
            </a:r>
            <a:r>
              <a:rPr lang="hu-HU" dirty="0"/>
              <a:t> </a:t>
            </a:r>
            <a:r>
              <a:rPr lang="hu-HU" dirty="0" err="1"/>
              <a:t>everyone</a:t>
            </a:r>
            <a:r>
              <a:rPr lang="hu-HU" dirty="0"/>
              <a:t> and </a:t>
            </a:r>
            <a:r>
              <a:rPr lang="hu-HU" dirty="0" err="1"/>
              <a:t>land</a:t>
            </a:r>
            <a:r>
              <a:rPr lang="hu-HU" dirty="0"/>
              <a:t> </a:t>
            </a:r>
            <a:r>
              <a:rPr lang="hu-HU" dirty="0" err="1"/>
              <a:t>softly</a:t>
            </a:r>
            <a:r>
              <a:rPr lang="hu-HU" dirty="0"/>
              <a:t>.</a:t>
            </a:r>
          </a:p>
          <a:p>
            <a:pPr marL="228600" indent="-228600">
              <a:buAutoNum type="arabicPeriod"/>
            </a:pP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DMZ:</a:t>
            </a:r>
            <a:br>
              <a:rPr lang="hu-HU" dirty="0">
                <a:sym typeface="Wingdings" panose="05000000000000000000" pitchFamily="2" charset="2"/>
              </a:rPr>
            </a:br>
            <a:r>
              <a:rPr lang="hu-HU" dirty="0">
                <a:sym typeface="Wingdings" panose="05000000000000000000" pitchFamily="2" charset="2"/>
              </a:rPr>
              <a:t>	piac 90%át lefedő 5 bankból 4nél prezentált, nagyrészével </a:t>
            </a:r>
            <a:r>
              <a:rPr lang="hu-HU" dirty="0" err="1">
                <a:sym typeface="Wingdings" panose="05000000000000000000" pitchFamily="2" charset="2"/>
              </a:rPr>
              <a:t>follow-up</a:t>
            </a:r>
            <a:r>
              <a:rPr lang="hu-HU" dirty="0">
                <a:sym typeface="Wingdings" panose="05000000000000000000" pitchFamily="2" charset="2"/>
              </a:rPr>
              <a:t> is leütve (</a:t>
            </a:r>
            <a:r>
              <a:rPr lang="hu-HU" dirty="0" err="1">
                <a:sym typeface="Wingdings" panose="05000000000000000000" pitchFamily="2" charset="2"/>
              </a:rPr>
              <a:t>digital</a:t>
            </a:r>
            <a:r>
              <a:rPr lang="hu-HU" dirty="0">
                <a:sym typeface="Wingdings" panose="05000000000000000000" pitchFamily="2" charset="2"/>
              </a:rPr>
              <a:t> divízió vezető és </a:t>
            </a:r>
            <a:r>
              <a:rPr lang="hu-HU" dirty="0" err="1">
                <a:sym typeface="Wingdings" panose="05000000000000000000" pitchFamily="2" charset="2"/>
              </a:rPr>
              <a:t>executive</a:t>
            </a:r>
            <a:r>
              <a:rPr lang="hu-HU" dirty="0">
                <a:sym typeface="Wingdings" panose="05000000000000000000" pitchFamily="2" charset="2"/>
              </a:rPr>
              <a:t> szint)</a:t>
            </a:r>
          </a:p>
          <a:p>
            <a:pPr marL="1085850" lvl="2" indent="-171450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SZUM 25 </a:t>
            </a:r>
            <a:r>
              <a:rPr lang="hu-HU" dirty="0" err="1">
                <a:sym typeface="Wingdings" panose="05000000000000000000" pitchFamily="2" charset="2"/>
              </a:rPr>
              <a:t>investor</a:t>
            </a:r>
            <a:r>
              <a:rPr lang="hu-HU" dirty="0">
                <a:sym typeface="Wingdings" panose="05000000000000000000" pitchFamily="2" charset="2"/>
              </a:rPr>
              <a:t> meeting</a:t>
            </a:r>
          </a:p>
          <a:p>
            <a:pPr marL="1085850" lvl="2" indent="-171450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Első nap mentor meetingről „1,5 óra alatt többet mondtak mint 3 hónap inkubáció alatt”</a:t>
            </a:r>
          </a:p>
          <a:p>
            <a:pPr marL="1085850" lvl="2" indent="-171450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Több VC </a:t>
            </a:r>
            <a:r>
              <a:rPr lang="hu-HU" dirty="0" err="1">
                <a:sym typeface="Wingdings" panose="05000000000000000000" pitchFamily="2" charset="2"/>
              </a:rPr>
              <a:t>invite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only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eventre</a:t>
            </a:r>
            <a:r>
              <a:rPr lang="hu-HU" dirty="0">
                <a:sym typeface="Wingdings" panose="05000000000000000000" pitchFamily="2" charset="2"/>
              </a:rPr>
              <a:t> meghívás</a:t>
            </a:r>
          </a:p>
          <a:p>
            <a:pPr marL="1085850" lvl="2" indent="-171450"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Top 5 egyetemmel </a:t>
            </a:r>
            <a:r>
              <a:rPr lang="hu-HU" dirty="0" err="1">
                <a:sym typeface="Wingdings" panose="05000000000000000000" pitchFamily="2" charset="2"/>
              </a:rPr>
              <a:t>tali</a:t>
            </a:r>
            <a:r>
              <a:rPr lang="hu-HU" dirty="0">
                <a:sym typeface="Wingdings" panose="05000000000000000000" pitchFamily="2" charset="2"/>
              </a:rPr>
              <a:t>  korábban csak reménykedtek, de most már meggyőződése, hogy mennek Kanadába (innovációs és </a:t>
            </a:r>
            <a:r>
              <a:rPr lang="hu-HU" dirty="0" err="1">
                <a:sym typeface="Wingdings" panose="05000000000000000000" pitchFamily="2" charset="2"/>
              </a:rPr>
              <a:t>talent</a:t>
            </a:r>
            <a:r>
              <a:rPr lang="hu-HU" dirty="0">
                <a:sym typeface="Wingdings" panose="05000000000000000000" pitchFamily="2" charset="2"/>
              </a:rPr>
              <a:t> irodák vezetői)</a:t>
            </a:r>
          </a:p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2D78-830A-482C-8E8D-03459C82F7C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50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2D78-830A-482C-8E8D-03459C82F7C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42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2D78-830A-482C-8E8D-03459C82F7C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308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36FC59D-74D8-4A88-B1B5-4CE5BA0F7F3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03388" y="2031506"/>
            <a:ext cx="9969808" cy="113461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>
                <a:solidFill>
                  <a:srgbClr val="00A251"/>
                </a:solidFill>
              </a:defRPr>
            </a:lvl1pPr>
          </a:lstStyle>
          <a:p>
            <a:pPr algn="l"/>
            <a:endParaRPr lang="hu-HU" dirty="0">
              <a:solidFill>
                <a:srgbClr val="00A251"/>
              </a:solidFill>
              <a:latin typeface="Titillium" panose="00000500000000000000" pitchFamily="50" charset="-18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59348AC-4292-4A23-9780-EC55277A4BB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3388" y="3650982"/>
            <a:ext cx="9144000" cy="4237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dirty="0">
              <a:latin typeface="Titillium" panose="00000500000000000000" pitchFamily="50" charset="-18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A863D7F-54FB-43B0-8AEB-E8201B5892EC}"/>
              </a:ext>
            </a:extLst>
          </p:cNvPr>
          <p:cNvSpPr txBox="1">
            <a:spLocks/>
          </p:cNvSpPr>
          <p:nvPr userDrawn="1"/>
        </p:nvSpPr>
        <p:spPr>
          <a:xfrm>
            <a:off x="973495" y="5568170"/>
            <a:ext cx="2478832" cy="423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u-HU" sz="1800" dirty="0">
              <a:latin typeface="Titillium" panose="00000500000000000000" pitchFamily="50" charset="-18"/>
              <a:cs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1B92FE1D-F733-428C-BEB2-2FFC784988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5" y="3815862"/>
            <a:ext cx="4260205" cy="3042138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E66128F9-BF26-47A3-BF00-11210B1519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4797AEC-0D74-4356-B4B2-F2BC2CBF0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E7E71571-D7DD-42DF-A746-6DA3286AC1EE}"/>
              </a:ext>
            </a:extLst>
          </p:cNvPr>
          <p:cNvSpPr/>
          <p:nvPr userDrawn="1"/>
        </p:nvSpPr>
        <p:spPr>
          <a:xfrm>
            <a:off x="992157" y="5823052"/>
            <a:ext cx="2986908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300" dirty="0">
                <a:solidFill>
                  <a:srgbClr val="2E2925"/>
                </a:solidFill>
                <a:latin typeface="Titillium" panose="00000500000000000000" pitchFamily="50" charset="-18"/>
                <a:ea typeface="Calibri" panose="020F0502020204030204" pitchFamily="34" charset="0"/>
                <a:cs typeface="Arial" panose="020B0604020202020204" pitchFamily="34" charset="0"/>
              </a:rPr>
              <a:t>GINOP-3.1.3-15-2016-00001 PROJEKT</a:t>
            </a:r>
            <a:endParaRPr lang="hu-HU" sz="1300" dirty="0">
              <a:effectLst/>
              <a:latin typeface="Titillium" panose="00000500000000000000" pitchFamily="50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43EAEA-7D6A-4725-ABDE-16E3683FD973}"/>
              </a:ext>
            </a:extLst>
          </p:cNvPr>
          <p:cNvSpPr txBox="1">
            <a:spLocks/>
          </p:cNvSpPr>
          <p:nvPr userDrawn="1"/>
        </p:nvSpPr>
        <p:spPr>
          <a:xfrm>
            <a:off x="970526" y="3042138"/>
            <a:ext cx="9969808" cy="10262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500" dirty="0">
              <a:solidFill>
                <a:srgbClr val="00A251"/>
              </a:solidFill>
              <a:latin typeface="Titillium" panose="00000500000000000000" pitchFamily="50" charset="-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0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658B4D-A494-4A6A-8AE3-38102C04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16058"/>
            <a:ext cx="6172200" cy="46449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66EE89-9E29-4D9A-AFCE-03A19B66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23996"/>
            <a:ext cx="3932237" cy="4644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5D39F9CB-0CCE-4F26-B26D-28798B3B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09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>
            <a:extLst>
              <a:ext uri="{FF2B5EF4-FFF2-40B4-BE49-F238E27FC236}">
                <a16:creationId xmlns:a16="http://schemas.microsoft.com/office/drawing/2014/main" id="{DED622B5-5B6F-4A8A-BF66-B6AFC4830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16058"/>
            <a:ext cx="6172200" cy="46449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122C8DD8-77EF-4477-AEC4-789F421C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9" name="Szöveg helye 3">
            <a:extLst>
              <a:ext uri="{FF2B5EF4-FFF2-40B4-BE49-F238E27FC236}">
                <a16:creationId xmlns:a16="http://schemas.microsoft.com/office/drawing/2014/main" id="{5D1DBCC9-AEE4-4091-81E2-0A88D1A31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23996"/>
            <a:ext cx="3932237" cy="4644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33163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C73AF1-F940-4311-830A-8F5FCE46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12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102A52-1E18-4572-802D-4C518915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729"/>
            <a:ext cx="10515600" cy="47252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FA09E-454C-4C3E-B1B0-4D2A5C811419}"/>
              </a:ext>
            </a:extLst>
          </p:cNvPr>
          <p:cNvSpPr/>
          <p:nvPr userDrawn="1"/>
        </p:nvSpPr>
        <p:spPr>
          <a:xfrm>
            <a:off x="11405119" y="6381579"/>
            <a:ext cx="494523" cy="49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FB9F2E-E7F8-45B1-AD69-5493518D1988}"/>
              </a:ext>
            </a:extLst>
          </p:cNvPr>
          <p:cNvSpPr/>
          <p:nvPr userDrawn="1"/>
        </p:nvSpPr>
        <p:spPr>
          <a:xfrm>
            <a:off x="9209315" y="6378905"/>
            <a:ext cx="2195805" cy="494523"/>
          </a:xfrm>
          <a:prstGeom prst="rect">
            <a:avLst/>
          </a:prstGeom>
          <a:solidFill>
            <a:srgbClr val="00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www.Inputprogram.com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08BFE4-66E3-4CB6-8091-4163E8C78EA7}"/>
              </a:ext>
            </a:extLst>
          </p:cNvPr>
          <p:cNvCxnSpPr/>
          <p:nvPr userDrawn="1"/>
        </p:nvCxnSpPr>
        <p:spPr>
          <a:xfrm>
            <a:off x="298580" y="1098697"/>
            <a:ext cx="11106538" cy="0"/>
          </a:xfrm>
          <a:prstGeom prst="line">
            <a:avLst/>
          </a:prstGeom>
          <a:ln w="19050">
            <a:solidFill>
              <a:srgbClr val="00A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740BF76-E45C-4F67-AC41-8F5457A74AF1}"/>
              </a:ext>
            </a:extLst>
          </p:cNvPr>
          <p:cNvSpPr txBox="1">
            <a:spLocks/>
          </p:cNvSpPr>
          <p:nvPr userDrawn="1"/>
        </p:nvSpPr>
        <p:spPr>
          <a:xfrm>
            <a:off x="11405117" y="6376134"/>
            <a:ext cx="494523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C6B4674-64F5-4947-A689-1BF293EB0E26}" type="slidenum">
              <a:rPr lang="hu-H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2548DA2-7FF0-4EC9-8F11-082C7393893D}"/>
              </a:ext>
            </a:extLst>
          </p:cNvPr>
          <p:cNvSpPr txBox="1">
            <a:spLocks/>
          </p:cNvSpPr>
          <p:nvPr userDrawn="1"/>
        </p:nvSpPr>
        <p:spPr>
          <a:xfrm>
            <a:off x="9209315" y="6378808"/>
            <a:ext cx="2195802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B37A90B-9C7B-4BC8-8B83-C70E25BF3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37914FF-5547-4831-A3C6-AF6C38C2F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79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298580" y="957292"/>
            <a:ext cx="11106538" cy="0"/>
          </a:xfrm>
          <a:prstGeom prst="line">
            <a:avLst/>
          </a:prstGeom>
          <a:ln w="19050">
            <a:solidFill>
              <a:srgbClr val="00A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B9DA7802-9095-4B47-89CF-E10A2108C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0BBF8A0-3A97-4F0B-8F8F-6DA110530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32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310A1211-E18C-4BB1-95CA-B5BEB2DF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5375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7F690C0-B4CF-4973-A7D6-F3254C5F2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3005"/>
            <a:ext cx="5157787" cy="39366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4FFEA5B-6965-4411-9E6F-9EBBD3FE7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5375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999D237-719C-4687-B683-C0F434363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53005"/>
            <a:ext cx="5183188" cy="393665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11" name="Cím helye 1">
            <a:extLst>
              <a:ext uri="{FF2B5EF4-FFF2-40B4-BE49-F238E27FC236}">
                <a16:creationId xmlns:a16="http://schemas.microsoft.com/office/drawing/2014/main" id="{0D879D5F-AD01-4B4A-A849-80F577F9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351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helye 1">
            <a:extLst>
              <a:ext uri="{FF2B5EF4-FFF2-40B4-BE49-F238E27FC236}">
                <a16:creationId xmlns:a16="http://schemas.microsoft.com/office/drawing/2014/main" id="{BA13A4E9-7B91-45C5-AED4-8A37A15F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40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helye 1">
            <a:extLst>
              <a:ext uri="{FF2B5EF4-FFF2-40B4-BE49-F238E27FC236}">
                <a16:creationId xmlns:a16="http://schemas.microsoft.com/office/drawing/2014/main" id="{BA13A4E9-7B91-45C5-AED4-8A37A15F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31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658B4D-A494-4A6A-8AE3-38102C048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16058"/>
            <a:ext cx="6172200" cy="46449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66EE89-9E29-4D9A-AFCE-03A19B66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23996"/>
            <a:ext cx="3932237" cy="4644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5D39F9CB-0CCE-4F26-B26D-28798B3B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23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>
            <a:extLst>
              <a:ext uri="{FF2B5EF4-FFF2-40B4-BE49-F238E27FC236}">
                <a16:creationId xmlns:a16="http://schemas.microsoft.com/office/drawing/2014/main" id="{DED622B5-5B6F-4A8A-BF66-B6AFC4830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16058"/>
            <a:ext cx="6172200" cy="46449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122C8DD8-77EF-4477-AEC4-789F421C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9" name="Szöveg helye 3">
            <a:extLst>
              <a:ext uri="{FF2B5EF4-FFF2-40B4-BE49-F238E27FC236}">
                <a16:creationId xmlns:a16="http://schemas.microsoft.com/office/drawing/2014/main" id="{5D1DBCC9-AEE4-4091-81E2-0A88D1A31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23996"/>
            <a:ext cx="3932237" cy="46449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034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325CF8-CAEA-4B1F-B492-1B19905B1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39885"/>
            <a:ext cx="5181600" cy="40370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7F2DECD-9E61-464C-AEFF-73524BDC7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9885"/>
            <a:ext cx="5181600" cy="403707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00190F3D-EB70-499D-ACED-674B60BF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5C47EF6-8E66-4C53-B36F-AD5179B0F76A}"/>
              </a:ext>
            </a:extLst>
          </p:cNvPr>
          <p:cNvSpPr/>
          <p:nvPr userDrawn="1"/>
        </p:nvSpPr>
        <p:spPr>
          <a:xfrm>
            <a:off x="11405119" y="6381579"/>
            <a:ext cx="494523" cy="49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840575F-0C42-4ADD-92D5-923210C07A8B}"/>
              </a:ext>
            </a:extLst>
          </p:cNvPr>
          <p:cNvSpPr/>
          <p:nvPr userDrawn="1"/>
        </p:nvSpPr>
        <p:spPr>
          <a:xfrm>
            <a:off x="9209315" y="6378905"/>
            <a:ext cx="2195805" cy="494523"/>
          </a:xfrm>
          <a:prstGeom prst="rect">
            <a:avLst/>
          </a:prstGeom>
          <a:solidFill>
            <a:srgbClr val="00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</a:endParaRPr>
          </a:p>
        </p:txBody>
      </p: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252DDEB5-3BD0-4167-97E8-8B69E3883F3A}"/>
              </a:ext>
            </a:extLst>
          </p:cNvPr>
          <p:cNvCxnSpPr/>
          <p:nvPr userDrawn="1"/>
        </p:nvCxnSpPr>
        <p:spPr>
          <a:xfrm>
            <a:off x="466531" y="1777427"/>
            <a:ext cx="11106538" cy="0"/>
          </a:xfrm>
          <a:prstGeom prst="line">
            <a:avLst/>
          </a:prstGeom>
          <a:ln w="19050">
            <a:solidFill>
              <a:srgbClr val="00A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8C43445-15DE-413C-AF60-502923ACE20F}"/>
              </a:ext>
            </a:extLst>
          </p:cNvPr>
          <p:cNvSpPr txBox="1">
            <a:spLocks/>
          </p:cNvSpPr>
          <p:nvPr userDrawn="1"/>
        </p:nvSpPr>
        <p:spPr>
          <a:xfrm>
            <a:off x="11405117" y="6376134"/>
            <a:ext cx="494523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C6B4674-64F5-4947-A689-1BF293EB0E26}" type="slidenum">
              <a:rPr lang="hu-H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26C26EE-4F99-445C-A35C-DB0428876968}"/>
              </a:ext>
            </a:extLst>
          </p:cNvPr>
          <p:cNvSpPr txBox="1">
            <a:spLocks/>
          </p:cNvSpPr>
          <p:nvPr userDrawn="1"/>
        </p:nvSpPr>
        <p:spPr>
          <a:xfrm>
            <a:off x="9209315" y="6378808"/>
            <a:ext cx="2195802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C9028F7-208B-41CC-9A98-0195F0CB6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493C201-2933-4631-AD86-471AF3E01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0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C73AF1-F940-4311-830A-8F5FCE46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12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102A52-1E18-4572-802D-4C518915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729"/>
            <a:ext cx="10515600" cy="47252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FA09E-454C-4C3E-B1B0-4D2A5C811419}"/>
              </a:ext>
            </a:extLst>
          </p:cNvPr>
          <p:cNvSpPr/>
          <p:nvPr userDrawn="1"/>
        </p:nvSpPr>
        <p:spPr>
          <a:xfrm>
            <a:off x="11405119" y="6381579"/>
            <a:ext cx="494523" cy="49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FB9F2E-E7F8-45B1-AD69-5493518D1988}"/>
              </a:ext>
            </a:extLst>
          </p:cNvPr>
          <p:cNvSpPr/>
          <p:nvPr userDrawn="1"/>
        </p:nvSpPr>
        <p:spPr>
          <a:xfrm>
            <a:off x="9209315" y="6378905"/>
            <a:ext cx="2195805" cy="494523"/>
          </a:xfrm>
          <a:prstGeom prst="rect">
            <a:avLst/>
          </a:prstGeom>
          <a:solidFill>
            <a:srgbClr val="00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www.Inputprogram.com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08BFE4-66E3-4CB6-8091-4163E8C78EA7}"/>
              </a:ext>
            </a:extLst>
          </p:cNvPr>
          <p:cNvCxnSpPr/>
          <p:nvPr userDrawn="1"/>
        </p:nvCxnSpPr>
        <p:spPr>
          <a:xfrm>
            <a:off x="298580" y="1098697"/>
            <a:ext cx="11106538" cy="0"/>
          </a:xfrm>
          <a:prstGeom prst="line">
            <a:avLst/>
          </a:prstGeom>
          <a:ln w="19050">
            <a:solidFill>
              <a:srgbClr val="00A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740BF76-E45C-4F67-AC41-8F5457A74AF1}"/>
              </a:ext>
            </a:extLst>
          </p:cNvPr>
          <p:cNvSpPr txBox="1">
            <a:spLocks/>
          </p:cNvSpPr>
          <p:nvPr userDrawn="1"/>
        </p:nvSpPr>
        <p:spPr>
          <a:xfrm>
            <a:off x="11405117" y="6376134"/>
            <a:ext cx="494523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C6B4674-64F5-4947-A689-1BF293EB0E26}" type="slidenum">
              <a:rPr lang="hu-H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2548DA2-7FF0-4EC9-8F11-082C7393893D}"/>
              </a:ext>
            </a:extLst>
          </p:cNvPr>
          <p:cNvSpPr txBox="1">
            <a:spLocks/>
          </p:cNvSpPr>
          <p:nvPr userDrawn="1"/>
        </p:nvSpPr>
        <p:spPr>
          <a:xfrm>
            <a:off x="9209315" y="6378808"/>
            <a:ext cx="2195802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B37A90B-9C7B-4BC8-8B83-C70E25BF3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37914FF-5547-4831-A3C6-AF6C38C2F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3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C73AF1-F940-4311-830A-8F5FCE46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12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102A52-1E18-4572-802D-4C518915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729"/>
            <a:ext cx="10515600" cy="47252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FA09E-454C-4C3E-B1B0-4D2A5C811419}"/>
              </a:ext>
            </a:extLst>
          </p:cNvPr>
          <p:cNvSpPr/>
          <p:nvPr userDrawn="1"/>
        </p:nvSpPr>
        <p:spPr>
          <a:xfrm>
            <a:off x="11405119" y="6381579"/>
            <a:ext cx="494523" cy="49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FB9F2E-E7F8-45B1-AD69-5493518D1988}"/>
              </a:ext>
            </a:extLst>
          </p:cNvPr>
          <p:cNvSpPr/>
          <p:nvPr userDrawn="1"/>
        </p:nvSpPr>
        <p:spPr>
          <a:xfrm>
            <a:off x="9209315" y="6378905"/>
            <a:ext cx="2195805" cy="494523"/>
          </a:xfrm>
          <a:prstGeom prst="rect">
            <a:avLst/>
          </a:prstGeom>
          <a:solidFill>
            <a:srgbClr val="00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www.Inputprogram.com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08BFE4-66E3-4CB6-8091-4163E8C78EA7}"/>
              </a:ext>
            </a:extLst>
          </p:cNvPr>
          <p:cNvCxnSpPr/>
          <p:nvPr userDrawn="1"/>
        </p:nvCxnSpPr>
        <p:spPr>
          <a:xfrm>
            <a:off x="298580" y="1098697"/>
            <a:ext cx="11106538" cy="0"/>
          </a:xfrm>
          <a:prstGeom prst="line">
            <a:avLst/>
          </a:prstGeom>
          <a:ln w="19050">
            <a:solidFill>
              <a:srgbClr val="00A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740BF76-E45C-4F67-AC41-8F5457A74AF1}"/>
              </a:ext>
            </a:extLst>
          </p:cNvPr>
          <p:cNvSpPr txBox="1">
            <a:spLocks/>
          </p:cNvSpPr>
          <p:nvPr userDrawn="1"/>
        </p:nvSpPr>
        <p:spPr>
          <a:xfrm>
            <a:off x="11405117" y="6376134"/>
            <a:ext cx="494523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C6B4674-64F5-4947-A689-1BF293EB0E26}" type="slidenum">
              <a:rPr lang="hu-H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2548DA2-7FF0-4EC9-8F11-082C7393893D}"/>
              </a:ext>
            </a:extLst>
          </p:cNvPr>
          <p:cNvSpPr txBox="1">
            <a:spLocks/>
          </p:cNvSpPr>
          <p:nvPr userDrawn="1"/>
        </p:nvSpPr>
        <p:spPr>
          <a:xfrm>
            <a:off x="9209315" y="6378808"/>
            <a:ext cx="2195802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B37A90B-9C7B-4BC8-8B83-C70E25BF3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37914FF-5547-4831-A3C6-AF6C38C2F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9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298580" y="957292"/>
            <a:ext cx="11106538" cy="0"/>
          </a:xfrm>
          <a:prstGeom prst="line">
            <a:avLst/>
          </a:prstGeom>
          <a:ln w="19050">
            <a:solidFill>
              <a:srgbClr val="00A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B9DA7802-9095-4B47-89CF-E10A2108CF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0BBF8A0-3A97-4F0B-8F8F-6DA110530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310A1211-E18C-4BB1-95CA-B5BEB2DF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5375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7F690C0-B4CF-4973-A7D6-F3254C5F2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3005"/>
            <a:ext cx="5157787" cy="39366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4FFEA5B-6965-4411-9E6F-9EBBD3FE7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5375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999D237-719C-4687-B683-C0F434363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53005"/>
            <a:ext cx="5183188" cy="393665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11" name="Cím helye 1">
            <a:extLst>
              <a:ext uri="{FF2B5EF4-FFF2-40B4-BE49-F238E27FC236}">
                <a16:creationId xmlns:a16="http://schemas.microsoft.com/office/drawing/2014/main" id="{0D879D5F-AD01-4B4A-A849-80F577F9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3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helye 1">
            <a:extLst>
              <a:ext uri="{FF2B5EF4-FFF2-40B4-BE49-F238E27FC236}">
                <a16:creationId xmlns:a16="http://schemas.microsoft.com/office/drawing/2014/main" id="{BA13A4E9-7B91-45C5-AED4-8A37A15F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3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helye 1">
            <a:extLst>
              <a:ext uri="{FF2B5EF4-FFF2-40B4-BE49-F238E27FC236}">
                <a16:creationId xmlns:a16="http://schemas.microsoft.com/office/drawing/2014/main" id="{BA13A4E9-7B91-45C5-AED4-8A37A15F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2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61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8C6BF29-AAD1-476D-B30E-B747489C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3D1FAD-1E9D-467E-99BF-35A49BF5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8A053ED-3BC4-448E-B771-04B8690FF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8543B-D07F-4BA9-BC1B-187E4770EC90}" type="datetimeFigureOut">
              <a:rPr lang="en-US" smtClean="0"/>
              <a:t>6/26/2020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1EF0AF2-8983-4AF5-A611-CB07E6E4A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BD364C2-BA66-405E-B71B-D4CC835D7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3FAE-1448-46A7-8DD2-712D334CD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E3D8A1-23BB-4BE0-8216-36C89247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B22CF9F-CD51-4462-BBEB-CE4341B2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5741"/>
            <a:ext cx="10515600" cy="479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89AFF77-C7F3-4AFC-A62A-2F21454CECA4}"/>
              </a:ext>
            </a:extLst>
          </p:cNvPr>
          <p:cNvSpPr/>
          <p:nvPr userDrawn="1"/>
        </p:nvSpPr>
        <p:spPr>
          <a:xfrm>
            <a:off x="11405119" y="6381579"/>
            <a:ext cx="494523" cy="49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DE142350-56CB-48E7-9407-0075FFC1A7FF}"/>
              </a:ext>
            </a:extLst>
          </p:cNvPr>
          <p:cNvSpPr/>
          <p:nvPr userDrawn="1"/>
        </p:nvSpPr>
        <p:spPr>
          <a:xfrm>
            <a:off x="9209315" y="6378905"/>
            <a:ext cx="2195805" cy="494523"/>
          </a:xfrm>
          <a:prstGeom prst="rect">
            <a:avLst/>
          </a:prstGeom>
          <a:solidFill>
            <a:srgbClr val="00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www.Inputprogram.com</a:t>
            </a:r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D91F208F-3D73-4077-9DFD-3EC33EE822D6}"/>
              </a:ext>
            </a:extLst>
          </p:cNvPr>
          <p:cNvCxnSpPr/>
          <p:nvPr userDrawn="1"/>
        </p:nvCxnSpPr>
        <p:spPr>
          <a:xfrm>
            <a:off x="298580" y="1098697"/>
            <a:ext cx="11106538" cy="0"/>
          </a:xfrm>
          <a:prstGeom prst="line">
            <a:avLst/>
          </a:prstGeom>
          <a:ln w="19050">
            <a:solidFill>
              <a:srgbClr val="00A2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FC7FEACC-225D-4B8E-9277-3C79AAF6D7D8}"/>
              </a:ext>
            </a:extLst>
          </p:cNvPr>
          <p:cNvSpPr txBox="1">
            <a:spLocks/>
          </p:cNvSpPr>
          <p:nvPr userDrawn="1"/>
        </p:nvSpPr>
        <p:spPr>
          <a:xfrm>
            <a:off x="11405117" y="6376134"/>
            <a:ext cx="494523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C6B4674-64F5-4947-A689-1BF293EB0E26}" type="slidenum">
              <a:rPr lang="hu-H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0688548B-628E-431F-AE81-2B876B5262DB}"/>
              </a:ext>
            </a:extLst>
          </p:cNvPr>
          <p:cNvSpPr txBox="1">
            <a:spLocks/>
          </p:cNvSpPr>
          <p:nvPr userDrawn="1"/>
        </p:nvSpPr>
        <p:spPr>
          <a:xfrm>
            <a:off x="9209315" y="6378808"/>
            <a:ext cx="2195802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869E3279-F59C-412C-BA3F-04D1A4D1FA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2CDF1E4A-B4C7-4257-8053-92E4963E5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56" r:id="rId3"/>
    <p:sldLayoutId id="2147483657" r:id="rId4"/>
    <p:sldLayoutId id="2147483767" r:id="rId5"/>
    <p:sldLayoutId id="2147483658" r:id="rId6"/>
    <p:sldLayoutId id="2147483659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E3D8A1-23BB-4BE0-8216-36C89247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B22CF9F-CD51-4462-BBEB-CE4341B2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5741"/>
            <a:ext cx="10515600" cy="479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89AFF77-C7F3-4AFC-A62A-2F21454CECA4}"/>
              </a:ext>
            </a:extLst>
          </p:cNvPr>
          <p:cNvSpPr/>
          <p:nvPr userDrawn="1"/>
        </p:nvSpPr>
        <p:spPr>
          <a:xfrm>
            <a:off x="11405119" y="6381579"/>
            <a:ext cx="494523" cy="49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DE142350-56CB-48E7-9407-0075FFC1A7FF}"/>
              </a:ext>
            </a:extLst>
          </p:cNvPr>
          <p:cNvSpPr/>
          <p:nvPr userDrawn="1"/>
        </p:nvSpPr>
        <p:spPr>
          <a:xfrm>
            <a:off x="9209315" y="6378905"/>
            <a:ext cx="2195805" cy="494523"/>
          </a:xfrm>
          <a:prstGeom prst="rect">
            <a:avLst/>
          </a:prstGeom>
          <a:solidFill>
            <a:srgbClr val="00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bg1"/>
                </a:solidFill>
              </a:rPr>
              <a:t>www.Inputprogram.com</a:t>
            </a:r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FC7FEACC-225D-4B8E-9277-3C79AAF6D7D8}"/>
              </a:ext>
            </a:extLst>
          </p:cNvPr>
          <p:cNvSpPr txBox="1">
            <a:spLocks/>
          </p:cNvSpPr>
          <p:nvPr userDrawn="1"/>
        </p:nvSpPr>
        <p:spPr>
          <a:xfrm>
            <a:off x="11405117" y="6376134"/>
            <a:ext cx="494523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C6B4674-64F5-4947-A689-1BF293EB0E26}" type="slidenum">
              <a:rPr lang="hu-H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9">
            <a:extLst>
              <a:ext uri="{FF2B5EF4-FFF2-40B4-BE49-F238E27FC236}">
                <a16:creationId xmlns:a16="http://schemas.microsoft.com/office/drawing/2014/main" id="{0688548B-628E-431F-AE81-2B876B5262DB}"/>
              </a:ext>
            </a:extLst>
          </p:cNvPr>
          <p:cNvSpPr txBox="1">
            <a:spLocks/>
          </p:cNvSpPr>
          <p:nvPr userDrawn="1"/>
        </p:nvSpPr>
        <p:spPr>
          <a:xfrm>
            <a:off x="9209315" y="6378808"/>
            <a:ext cx="2195802" cy="497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869E3279-F59C-412C-BA3F-04D1A4D1FA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2CDF1E4A-B4C7-4257-8053-92E4963E5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921" y="281245"/>
            <a:ext cx="469741" cy="6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7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mailto:csikos.barnabas@neum.h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72BB6AF-3BF9-4AF2-BBAE-997917B90D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31630" y="1611522"/>
            <a:ext cx="10515600" cy="1325563"/>
          </a:xfrm>
        </p:spPr>
        <p:txBody>
          <a:bodyPr/>
          <a:lstStyle/>
          <a:p>
            <a:r>
              <a:rPr lang="hu-HU" b="1" dirty="0">
                <a:solidFill>
                  <a:srgbClr val="00A251"/>
                </a:solidFill>
                <a:latin typeface="Bahnschrift Light" panose="020B0502040204020203" pitchFamily="34" charset="0"/>
              </a:rPr>
              <a:t>Nemzetközi piacra lépés</a:t>
            </a:r>
            <a:endParaRPr lang="en-US" b="1" dirty="0">
              <a:solidFill>
                <a:srgbClr val="00A25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9C762897-2592-4D9F-B1B2-8BAC445B76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31630" y="2725254"/>
            <a:ext cx="10515600" cy="336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700" dirty="0">
                <a:latin typeface="Bahnschrift Light" panose="020B0502040204020203" pitchFamily="34" charset="0"/>
              </a:rPr>
              <a:t>INPUT Program</a:t>
            </a:r>
            <a:endParaRPr lang="en-US" sz="2700" dirty="0">
              <a:latin typeface="Bahnschrift Light" panose="020B0502040204020203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FAC5677-EEDD-4110-BE6F-6E761F7739A9}"/>
              </a:ext>
            </a:extLst>
          </p:cNvPr>
          <p:cNvSpPr txBox="1"/>
          <p:nvPr/>
        </p:nvSpPr>
        <p:spPr>
          <a:xfrm>
            <a:off x="955088" y="4800313"/>
            <a:ext cx="7248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Gusztos Angéla</a:t>
            </a:r>
          </a:p>
          <a:p>
            <a:r>
              <a:rPr lang="hu-HU" dirty="0"/>
              <a:t>2020.06.30.</a:t>
            </a:r>
          </a:p>
          <a:p>
            <a:r>
              <a:rPr lang="hu-HU" dirty="0"/>
              <a:t>gusztos.angela@neum.hu</a:t>
            </a:r>
          </a:p>
        </p:txBody>
      </p:sp>
    </p:spTree>
    <p:extLst>
      <p:ext uri="{BB962C8B-B14F-4D97-AF65-F5344CB8AC3E}">
        <p14:creationId xmlns:p14="http://schemas.microsoft.com/office/powerpoint/2010/main" val="331567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7EC80776-FFAA-48A4-A4AA-92D2764FF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7256"/>
            <a:ext cx="13296900" cy="4847319"/>
          </a:xfrm>
        </p:spPr>
      </p:pic>
      <p:sp>
        <p:nvSpPr>
          <p:cNvPr id="5" name="TextBox 50">
            <a:extLst>
              <a:ext uri="{FF2B5EF4-FFF2-40B4-BE49-F238E27FC236}">
                <a16:creationId xmlns:a16="http://schemas.microsoft.com/office/drawing/2014/main" id="{09E3BC06-5162-4A0E-868F-792A01C4BB6C}"/>
              </a:ext>
            </a:extLst>
          </p:cNvPr>
          <p:cNvSpPr txBox="1"/>
          <p:nvPr/>
        </p:nvSpPr>
        <p:spPr>
          <a:xfrm>
            <a:off x="7725873" y="2077442"/>
            <a:ext cx="4333192" cy="2871113"/>
          </a:xfrm>
          <a:prstGeom prst="rect">
            <a:avLst/>
          </a:prstGeom>
          <a:solidFill>
            <a:schemeClr val="accent1">
              <a:lumMod val="50000"/>
              <a:alpha val="38824"/>
            </a:schemeClr>
          </a:solidFill>
        </p:spPr>
        <p:txBody>
          <a:bodyPr wrap="square" numCol="1" spcCol="274320" rtlCol="0">
            <a:spAutoFit/>
          </a:bodyPr>
          <a:lstStyle/>
          <a:p>
            <a:pPr defTabSz="566471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3DA995A-5594-4122-80C5-78365C53F621}"/>
              </a:ext>
            </a:extLst>
          </p:cNvPr>
          <p:cNvSpPr/>
          <p:nvPr/>
        </p:nvSpPr>
        <p:spPr>
          <a:xfrm>
            <a:off x="475662" y="1209047"/>
            <a:ext cx="3988653" cy="4505651"/>
          </a:xfrm>
          <a:custGeom>
            <a:avLst/>
            <a:gdLst>
              <a:gd name="connsiteX0" fmla="*/ 1027744 w 2054942"/>
              <a:gd name="connsiteY0" fmla="*/ 17 h 2321298"/>
              <a:gd name="connsiteX1" fmla="*/ 1110254 w 2054942"/>
              <a:gd name="connsiteY1" fmla="*/ 23077 h 2321298"/>
              <a:gd name="connsiteX2" fmla="*/ 1968413 w 2054942"/>
              <a:gd name="connsiteY2" fmla="*/ 518536 h 2321298"/>
              <a:gd name="connsiteX3" fmla="*/ 2054932 w 2054942"/>
              <a:gd name="connsiteY3" fmla="*/ 663014 h 2321298"/>
              <a:gd name="connsiteX4" fmla="*/ 2054830 w 2054942"/>
              <a:gd name="connsiteY4" fmla="*/ 1657378 h 2321298"/>
              <a:gd name="connsiteX5" fmla="*/ 1971331 w 2054942"/>
              <a:gd name="connsiteY5" fmla="*/ 1802004 h 2321298"/>
              <a:gd name="connsiteX6" fmla="*/ 1110237 w 2054942"/>
              <a:gd name="connsiteY6" fmla="*/ 2299273 h 2321298"/>
              <a:gd name="connsiteX7" fmla="*/ 944689 w 2054942"/>
              <a:gd name="connsiteY7" fmla="*/ 2298221 h 2321298"/>
              <a:gd name="connsiteX8" fmla="*/ 83696 w 2054942"/>
              <a:gd name="connsiteY8" fmla="*/ 1801127 h 2321298"/>
              <a:gd name="connsiteX9" fmla="*/ 10 w 2054942"/>
              <a:gd name="connsiteY9" fmla="*/ 1658284 h 2321298"/>
              <a:gd name="connsiteX10" fmla="*/ 111 w 2054942"/>
              <a:gd name="connsiteY10" fmla="*/ 663920 h 2321298"/>
              <a:gd name="connsiteX11" fmla="*/ 83611 w 2054942"/>
              <a:gd name="connsiteY11" fmla="*/ 519294 h 2321298"/>
              <a:gd name="connsiteX12" fmla="*/ 944705 w 2054942"/>
              <a:gd name="connsiteY12" fmla="*/ 22025 h 2321298"/>
              <a:gd name="connsiteX13" fmla="*/ 1027744 w 2054942"/>
              <a:gd name="connsiteY13" fmla="*/ 17 h 232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4942" h="2321298">
                <a:moveTo>
                  <a:pt x="1027744" y="17"/>
                </a:moveTo>
                <a:cubicBezTo>
                  <a:pt x="1056298" y="434"/>
                  <a:pt x="1084764" y="8361"/>
                  <a:pt x="1110254" y="23077"/>
                </a:cubicBezTo>
                <a:cubicBezTo>
                  <a:pt x="1968413" y="518536"/>
                  <a:pt x="1968413" y="518536"/>
                  <a:pt x="1968413" y="518536"/>
                </a:cubicBezTo>
                <a:cubicBezTo>
                  <a:pt x="2022225" y="549605"/>
                  <a:pt x="2055638" y="602925"/>
                  <a:pt x="2054932" y="663014"/>
                </a:cubicBezTo>
                <a:cubicBezTo>
                  <a:pt x="2054830" y="1657378"/>
                  <a:pt x="2054830" y="1657378"/>
                  <a:pt x="2054830" y="1657378"/>
                </a:cubicBezTo>
                <a:cubicBezTo>
                  <a:pt x="2054124" y="1717468"/>
                  <a:pt x="2023017" y="1771348"/>
                  <a:pt x="1971331" y="1802004"/>
                </a:cubicBezTo>
                <a:cubicBezTo>
                  <a:pt x="1110237" y="2299273"/>
                  <a:pt x="1110237" y="2299273"/>
                  <a:pt x="1110237" y="2299273"/>
                </a:cubicBezTo>
                <a:cubicBezTo>
                  <a:pt x="1058551" y="2329930"/>
                  <a:pt x="995669" y="2327654"/>
                  <a:pt x="944689" y="2298221"/>
                </a:cubicBezTo>
                <a:cubicBezTo>
                  <a:pt x="83696" y="1801127"/>
                  <a:pt x="83696" y="1801127"/>
                  <a:pt x="83696" y="1801127"/>
                </a:cubicBezTo>
                <a:cubicBezTo>
                  <a:pt x="32716" y="1771693"/>
                  <a:pt x="-696" y="1718373"/>
                  <a:pt x="10" y="1658284"/>
                </a:cubicBezTo>
                <a:cubicBezTo>
                  <a:pt x="111" y="663920"/>
                  <a:pt x="111" y="663920"/>
                  <a:pt x="111" y="663920"/>
                </a:cubicBezTo>
                <a:cubicBezTo>
                  <a:pt x="817" y="603830"/>
                  <a:pt x="31925" y="549950"/>
                  <a:pt x="83611" y="519294"/>
                </a:cubicBezTo>
                <a:cubicBezTo>
                  <a:pt x="944705" y="22025"/>
                  <a:pt x="944705" y="22025"/>
                  <a:pt x="944705" y="22025"/>
                </a:cubicBezTo>
                <a:cubicBezTo>
                  <a:pt x="970548" y="6697"/>
                  <a:pt x="999190" y="-399"/>
                  <a:pt x="1027744" y="17"/>
                </a:cubicBezTo>
                <a:close/>
              </a:path>
            </a:pathLst>
          </a:custGeom>
          <a:solidFill>
            <a:srgbClr val="00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236D30D-8C40-4E20-971D-AA9550CB917E}"/>
              </a:ext>
            </a:extLst>
          </p:cNvPr>
          <p:cNvSpPr txBox="1"/>
          <p:nvPr/>
        </p:nvSpPr>
        <p:spPr>
          <a:xfrm>
            <a:off x="586027" y="2863361"/>
            <a:ext cx="3605976" cy="190052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algn="ctr" defTabSz="914446"/>
            <a:r>
              <a:rPr lang="hu-HU" sz="1870" dirty="0">
                <a:solidFill>
                  <a:prstClr val="white"/>
                </a:solidFill>
                <a:latin typeface="Bahnschrift Light" panose="020B0502040204020203" pitchFamily="34" charset="0"/>
              </a:rPr>
              <a:t>Magyar IKT startupok fejlesztése</a:t>
            </a:r>
            <a:br>
              <a:rPr lang="en-US" sz="2400" dirty="0">
                <a:solidFill>
                  <a:prstClr val="white"/>
                </a:solidFill>
                <a:latin typeface="Bahnschrift Light" panose="020B0502040204020203" pitchFamily="34" charset="0"/>
              </a:rPr>
            </a:br>
            <a:endParaRPr lang="en-US" sz="2400" dirty="0">
              <a:solidFill>
                <a:prstClr val="white"/>
              </a:solidFill>
              <a:latin typeface="Bahnschrift Light" panose="020B0502040204020203" pitchFamily="34" charset="0"/>
            </a:endParaRPr>
          </a:p>
          <a:p>
            <a:pPr algn="ctr" defTabSz="914446"/>
            <a:r>
              <a:rPr lang="hu-HU" sz="1870" dirty="0">
                <a:solidFill>
                  <a:prstClr val="white"/>
                </a:solidFill>
                <a:latin typeface="Bahnschrift Light" panose="020B0502040204020203" pitchFamily="34" charset="0"/>
              </a:rPr>
              <a:t>A KMI régiók kívüli startup ökoszisztéma fejlesztésének elősegítése</a:t>
            </a:r>
            <a:endParaRPr lang="en-US" sz="24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extBox 50">
            <a:extLst>
              <a:ext uri="{FF2B5EF4-FFF2-40B4-BE49-F238E27FC236}">
                <a16:creationId xmlns:a16="http://schemas.microsoft.com/office/drawing/2014/main" id="{842F351C-6D8D-415F-97E8-10F0D7DD3A9A}"/>
              </a:ext>
            </a:extLst>
          </p:cNvPr>
          <p:cNvSpPr txBox="1"/>
          <p:nvPr/>
        </p:nvSpPr>
        <p:spPr>
          <a:xfrm>
            <a:off x="7995937" y="2384714"/>
            <a:ext cx="3610036" cy="240065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defTabSz="914446"/>
            <a:r>
              <a:rPr lang="hu-HU" sz="3000" dirty="0">
                <a:solidFill>
                  <a:prstClr val="white"/>
                </a:solidFill>
                <a:latin typeface="Bahnschrift" panose="020B0502040204020203" pitchFamily="34" charset="0"/>
              </a:rPr>
              <a:t>Célunk a magyar IKT startupok nemzetközi piacra lépésének támogatása</a:t>
            </a:r>
            <a:endParaRPr lang="en-GB" sz="3000" dirty="0">
              <a:solidFill>
                <a:prstClr val="white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extBox 38">
            <a:extLst>
              <a:ext uri="{FF2B5EF4-FFF2-40B4-BE49-F238E27FC236}">
                <a16:creationId xmlns:a16="http://schemas.microsoft.com/office/drawing/2014/main" id="{47394E59-221B-4F68-B96E-1E984984D8F6}"/>
              </a:ext>
            </a:extLst>
          </p:cNvPr>
          <p:cNvSpPr txBox="1"/>
          <p:nvPr/>
        </p:nvSpPr>
        <p:spPr>
          <a:xfrm>
            <a:off x="257629" y="2088885"/>
            <a:ext cx="442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Bahnschrift" panose="020B0502040204020203" pitchFamily="34" charset="0"/>
              </a:rPr>
              <a:t>KÜLDETÉSÜNK</a:t>
            </a:r>
            <a:endParaRPr lang="en-GB" sz="24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2" name="Straight Connector 46">
            <a:extLst>
              <a:ext uri="{FF2B5EF4-FFF2-40B4-BE49-F238E27FC236}">
                <a16:creationId xmlns:a16="http://schemas.microsoft.com/office/drawing/2014/main" id="{77977CA1-6176-4C6D-8BA3-3A56D4E86D5B}"/>
              </a:ext>
            </a:extLst>
          </p:cNvPr>
          <p:cNvCxnSpPr/>
          <p:nvPr/>
        </p:nvCxnSpPr>
        <p:spPr>
          <a:xfrm>
            <a:off x="1108529" y="2630379"/>
            <a:ext cx="274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49">
            <a:extLst>
              <a:ext uri="{FF2B5EF4-FFF2-40B4-BE49-F238E27FC236}">
                <a16:creationId xmlns:a16="http://schemas.microsoft.com/office/drawing/2014/main" id="{12010E64-8220-48F0-97C5-86B834C3E0CE}"/>
              </a:ext>
            </a:extLst>
          </p:cNvPr>
          <p:cNvSpPr>
            <a:spLocks noEditPoints="1"/>
          </p:cNvSpPr>
          <p:nvPr/>
        </p:nvSpPr>
        <p:spPr bwMode="auto">
          <a:xfrm>
            <a:off x="2311854" y="1551081"/>
            <a:ext cx="336550" cy="358775"/>
          </a:xfrm>
          <a:custGeom>
            <a:avLst/>
            <a:gdLst>
              <a:gd name="T0" fmla="*/ 16 w 141"/>
              <a:gd name="T1" fmla="*/ 109 h 151"/>
              <a:gd name="T2" fmla="*/ 44 w 141"/>
              <a:gd name="T3" fmla="*/ 100 h 151"/>
              <a:gd name="T4" fmla="*/ 103 w 141"/>
              <a:gd name="T5" fmla="*/ 116 h 151"/>
              <a:gd name="T6" fmla="*/ 138 w 141"/>
              <a:gd name="T7" fmla="*/ 103 h 151"/>
              <a:gd name="T8" fmla="*/ 141 w 141"/>
              <a:gd name="T9" fmla="*/ 94 h 151"/>
              <a:gd name="T10" fmla="*/ 141 w 141"/>
              <a:gd name="T11" fmla="*/ 17 h 151"/>
              <a:gd name="T12" fmla="*/ 135 w 141"/>
              <a:gd name="T13" fmla="*/ 10 h 151"/>
              <a:gd name="T14" fmla="*/ 128 w 141"/>
              <a:gd name="T15" fmla="*/ 14 h 151"/>
              <a:gd name="T16" fmla="*/ 99 w 141"/>
              <a:gd name="T17" fmla="*/ 22 h 151"/>
              <a:gd name="T18" fmla="*/ 46 w 141"/>
              <a:gd name="T19" fmla="*/ 6 h 151"/>
              <a:gd name="T20" fmla="*/ 16 w 141"/>
              <a:gd name="T21" fmla="*/ 13 h 151"/>
              <a:gd name="T22" fmla="*/ 16 w 141"/>
              <a:gd name="T23" fmla="*/ 8 h 151"/>
              <a:gd name="T24" fmla="*/ 8 w 141"/>
              <a:gd name="T25" fmla="*/ 0 h 151"/>
              <a:gd name="T26" fmla="*/ 0 w 141"/>
              <a:gd name="T27" fmla="*/ 8 h 151"/>
              <a:gd name="T28" fmla="*/ 0 w 141"/>
              <a:gd name="T29" fmla="*/ 143 h 151"/>
              <a:gd name="T30" fmla="*/ 8 w 141"/>
              <a:gd name="T31" fmla="*/ 151 h 151"/>
              <a:gd name="T32" fmla="*/ 16 w 141"/>
              <a:gd name="T33" fmla="*/ 143 h 151"/>
              <a:gd name="T34" fmla="*/ 16 w 141"/>
              <a:gd name="T35" fmla="*/ 109 h 151"/>
              <a:gd name="T36" fmla="*/ 29 w 141"/>
              <a:gd name="T37" fmla="*/ 31 h 151"/>
              <a:gd name="T38" fmla="*/ 29 w 141"/>
              <a:gd name="T39" fmla="*/ 82 h 151"/>
              <a:gd name="T40" fmla="*/ 22 w 141"/>
              <a:gd name="T41" fmla="*/ 88 h 151"/>
              <a:gd name="T42" fmla="*/ 16 w 141"/>
              <a:gd name="T43" fmla="*/ 82 h 151"/>
              <a:gd name="T44" fmla="*/ 16 w 141"/>
              <a:gd name="T45" fmla="*/ 31 h 151"/>
              <a:gd name="T46" fmla="*/ 22 w 141"/>
              <a:gd name="T47" fmla="*/ 25 h 151"/>
              <a:gd name="T48" fmla="*/ 29 w 141"/>
              <a:gd name="T49" fmla="*/ 3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1" h="151">
                <a:moveTo>
                  <a:pt x="16" y="109"/>
                </a:moveTo>
                <a:cubicBezTo>
                  <a:pt x="16" y="109"/>
                  <a:pt x="25" y="100"/>
                  <a:pt x="44" y="100"/>
                </a:cubicBezTo>
                <a:cubicBezTo>
                  <a:pt x="66" y="100"/>
                  <a:pt x="84" y="116"/>
                  <a:pt x="103" y="116"/>
                </a:cubicBezTo>
                <a:cubicBezTo>
                  <a:pt x="119" y="116"/>
                  <a:pt x="131" y="109"/>
                  <a:pt x="138" y="103"/>
                </a:cubicBezTo>
                <a:cubicBezTo>
                  <a:pt x="140" y="100"/>
                  <a:pt x="141" y="97"/>
                  <a:pt x="141" y="94"/>
                </a:cubicBezTo>
                <a:cubicBezTo>
                  <a:pt x="141" y="17"/>
                  <a:pt x="141" y="17"/>
                  <a:pt x="141" y="17"/>
                </a:cubicBezTo>
                <a:cubicBezTo>
                  <a:pt x="141" y="13"/>
                  <a:pt x="139" y="10"/>
                  <a:pt x="135" y="10"/>
                </a:cubicBezTo>
                <a:cubicBezTo>
                  <a:pt x="132" y="10"/>
                  <a:pt x="130" y="12"/>
                  <a:pt x="128" y="14"/>
                </a:cubicBezTo>
                <a:cubicBezTo>
                  <a:pt x="126" y="16"/>
                  <a:pt x="118" y="22"/>
                  <a:pt x="99" y="22"/>
                </a:cubicBezTo>
                <a:cubicBezTo>
                  <a:pt x="82" y="22"/>
                  <a:pt x="69" y="6"/>
                  <a:pt x="46" y="6"/>
                </a:cubicBezTo>
                <a:cubicBezTo>
                  <a:pt x="25" y="6"/>
                  <a:pt x="16" y="13"/>
                  <a:pt x="16" y="13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3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47"/>
                  <a:pt x="4" y="151"/>
                  <a:pt x="8" y="151"/>
                </a:cubicBezTo>
                <a:cubicBezTo>
                  <a:pt x="13" y="151"/>
                  <a:pt x="16" y="147"/>
                  <a:pt x="16" y="143"/>
                </a:cubicBezTo>
                <a:lnTo>
                  <a:pt x="16" y="109"/>
                </a:lnTo>
                <a:close/>
                <a:moveTo>
                  <a:pt x="29" y="31"/>
                </a:moveTo>
                <a:cubicBezTo>
                  <a:pt x="29" y="82"/>
                  <a:pt x="29" y="82"/>
                  <a:pt x="29" y="82"/>
                </a:cubicBezTo>
                <a:cubicBezTo>
                  <a:pt x="29" y="85"/>
                  <a:pt x="26" y="88"/>
                  <a:pt x="22" y="88"/>
                </a:cubicBezTo>
                <a:cubicBezTo>
                  <a:pt x="19" y="88"/>
                  <a:pt x="16" y="85"/>
                  <a:pt x="16" y="82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28"/>
                  <a:pt x="19" y="25"/>
                  <a:pt x="22" y="25"/>
                </a:cubicBezTo>
                <a:cubicBezTo>
                  <a:pt x="26" y="25"/>
                  <a:pt x="29" y="28"/>
                  <a:pt x="29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C62A6BAD-C189-4814-BDFA-6A3A09D6C23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353051"/>
            <a:ext cx="1504950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ím 3">
            <a:extLst>
              <a:ext uri="{FF2B5EF4-FFF2-40B4-BE49-F238E27FC236}">
                <a16:creationId xmlns:a16="http://schemas.microsoft.com/office/drawing/2014/main" id="{7ADD608E-1268-47D7-B629-3B500DB82A14}"/>
              </a:ext>
            </a:extLst>
          </p:cNvPr>
          <p:cNvSpPr txBox="1">
            <a:spLocks/>
          </p:cNvSpPr>
          <p:nvPr/>
        </p:nvSpPr>
        <p:spPr>
          <a:xfrm>
            <a:off x="670574" y="153690"/>
            <a:ext cx="10515600" cy="121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>
                <a:latin typeface="Bahnschrift Light" panose="020B0502040204020203" pitchFamily="34" charset="0"/>
              </a:rPr>
              <a:t>KÜLDETÉSÜNK</a:t>
            </a:r>
            <a:endParaRPr lang="en-GB" sz="3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9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B5152064-9BB0-44BD-8766-BD2D8F5024BB}"/>
              </a:ext>
            </a:extLst>
          </p:cNvPr>
          <p:cNvSpPr txBox="1">
            <a:spLocks/>
          </p:cNvSpPr>
          <p:nvPr/>
        </p:nvSpPr>
        <p:spPr>
          <a:xfrm>
            <a:off x="670574" y="153690"/>
            <a:ext cx="10515600" cy="121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>
                <a:latin typeface="Bahnschrift Light" panose="020B0502040204020203" pitchFamily="34" charset="0"/>
              </a:rPr>
              <a:t>SUPPORT ALONG THE ENTIRE JOURNEY</a:t>
            </a:r>
            <a:endParaRPr lang="en-GB" sz="3600" dirty="0">
              <a:latin typeface="Bahnschrift Light" panose="020B0502040204020203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C74F399-75AB-4ABB-9071-5662F08EA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0" b="6376"/>
          <a:stretch/>
        </p:blipFill>
        <p:spPr>
          <a:xfrm>
            <a:off x="1005825" y="1240219"/>
            <a:ext cx="10600820" cy="512883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C03AD8D8-6F73-4EDC-B87C-226669400F29}"/>
              </a:ext>
            </a:extLst>
          </p:cNvPr>
          <p:cNvSpPr/>
          <p:nvPr/>
        </p:nvSpPr>
        <p:spPr>
          <a:xfrm>
            <a:off x="1446415" y="1522095"/>
            <a:ext cx="1429789" cy="3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500" dirty="0">
                <a:solidFill>
                  <a:srgbClr val="00A251"/>
                </a:solidFill>
                <a:latin typeface="Bahnschrift" panose="020B0502040204020203" pitchFamily="34" charset="0"/>
              </a:rPr>
              <a:t>6. Nemzetközi piacra lépés</a:t>
            </a:r>
            <a:endParaRPr lang="en-GB" sz="1500" dirty="0">
              <a:solidFill>
                <a:srgbClr val="00A25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4C80FA0-E3C8-4948-AB8E-F3B67978BF94}"/>
              </a:ext>
            </a:extLst>
          </p:cNvPr>
          <p:cNvSpPr/>
          <p:nvPr/>
        </p:nvSpPr>
        <p:spPr>
          <a:xfrm>
            <a:off x="3973895" y="2232856"/>
            <a:ext cx="180345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500" dirty="0">
                <a:solidFill>
                  <a:srgbClr val="00A251"/>
                </a:solidFill>
                <a:latin typeface="Bahnschrift" panose="020B0502040204020203" pitchFamily="34" charset="0"/>
              </a:rPr>
              <a:t>5. Üzletfejlesztési tanácsadás</a:t>
            </a:r>
            <a:endParaRPr lang="en-GB" sz="1500" dirty="0">
              <a:solidFill>
                <a:srgbClr val="00A25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820D187-AF3D-4DC4-A47C-EBD9EF53C10E}"/>
              </a:ext>
            </a:extLst>
          </p:cNvPr>
          <p:cNvSpPr/>
          <p:nvPr/>
        </p:nvSpPr>
        <p:spPr>
          <a:xfrm>
            <a:off x="7881850" y="3552222"/>
            <a:ext cx="1947950" cy="30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500" dirty="0">
                <a:solidFill>
                  <a:srgbClr val="00A251"/>
                </a:solidFill>
                <a:latin typeface="Bahnschrift" panose="020B0502040204020203" pitchFamily="34" charset="0"/>
              </a:rPr>
              <a:t>4. Képzések és rendezvények</a:t>
            </a:r>
            <a:endParaRPr lang="en-GB" sz="1500" dirty="0">
              <a:solidFill>
                <a:srgbClr val="00A25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Téglalap 43">
            <a:extLst>
              <a:ext uri="{FF2B5EF4-FFF2-40B4-BE49-F238E27FC236}">
                <a16:creationId xmlns:a16="http://schemas.microsoft.com/office/drawing/2014/main" id="{A83FF92C-7753-4E43-8810-D01E47338FA7}"/>
              </a:ext>
            </a:extLst>
          </p:cNvPr>
          <p:cNvSpPr/>
          <p:nvPr/>
        </p:nvSpPr>
        <p:spPr>
          <a:xfrm>
            <a:off x="6078400" y="4966335"/>
            <a:ext cx="1571785" cy="6362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500" dirty="0">
                <a:solidFill>
                  <a:srgbClr val="00A251"/>
                </a:solidFill>
                <a:latin typeface="Bahnschrift" panose="020B0502040204020203" pitchFamily="34" charset="0"/>
              </a:rPr>
              <a:t>3. Mentorok és szakértők</a:t>
            </a:r>
            <a:endParaRPr lang="en-GB" sz="1500" dirty="0">
              <a:solidFill>
                <a:srgbClr val="00A25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9C570043-C63C-4A54-B158-928427CB5282}"/>
              </a:ext>
            </a:extLst>
          </p:cNvPr>
          <p:cNvSpPr/>
          <p:nvPr/>
        </p:nvSpPr>
        <p:spPr>
          <a:xfrm>
            <a:off x="3637783" y="5076841"/>
            <a:ext cx="1536890" cy="5153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500" dirty="0">
                <a:solidFill>
                  <a:srgbClr val="00A251"/>
                </a:solidFill>
                <a:latin typeface="Bahnschrift" panose="020B0502040204020203" pitchFamily="34" charset="0"/>
              </a:rPr>
              <a:t>2. Korai fázisú tanácsadás</a:t>
            </a:r>
            <a:endParaRPr lang="en-GB" sz="1500" dirty="0">
              <a:solidFill>
                <a:srgbClr val="00A25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églalap: lekerekített 10">
            <a:extLst>
              <a:ext uri="{FF2B5EF4-FFF2-40B4-BE49-F238E27FC236}">
                <a16:creationId xmlns:a16="http://schemas.microsoft.com/office/drawing/2014/main" id="{3F6E6CDF-EB37-48C6-BF06-139F53A5EC73}"/>
              </a:ext>
            </a:extLst>
          </p:cNvPr>
          <p:cNvSpPr/>
          <p:nvPr/>
        </p:nvSpPr>
        <p:spPr>
          <a:xfrm>
            <a:off x="1336136" y="5791201"/>
            <a:ext cx="1694142" cy="4830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500" dirty="0">
                <a:solidFill>
                  <a:srgbClr val="00A251"/>
                </a:solidFill>
                <a:latin typeface="Bahnschrift" panose="020B0502040204020203" pitchFamily="34" charset="0"/>
              </a:rPr>
              <a:t>1. Országos koordinátorhálózat</a:t>
            </a:r>
            <a:endParaRPr lang="en-GB" sz="1500" dirty="0">
              <a:solidFill>
                <a:srgbClr val="00A251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AutoShape 2" descr="KÃ©ptalÃ¡lat a kÃ¶vetkezÅre: âpwc logo pngâ">
            <a:extLst>
              <a:ext uri="{FF2B5EF4-FFF2-40B4-BE49-F238E27FC236}">
                <a16:creationId xmlns:a16="http://schemas.microsoft.com/office/drawing/2014/main" id="{59C07F58-E460-444C-8FCF-B36412AB91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5" name="Tartalom helye 24">
            <a:extLst>
              <a:ext uri="{FF2B5EF4-FFF2-40B4-BE49-F238E27FC236}">
                <a16:creationId xmlns:a16="http://schemas.microsoft.com/office/drawing/2014/main" id="{647DEEB8-773D-4ABB-84BD-9A3CF092B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8079" y="4877035"/>
            <a:ext cx="955977" cy="725587"/>
          </a:xfrm>
        </p:spPr>
      </p:pic>
      <p:pic>
        <p:nvPicPr>
          <p:cNvPr id="23" name="Kép 4">
            <a:extLst>
              <a:ext uri="{FF2B5EF4-FFF2-40B4-BE49-F238E27FC236}">
                <a16:creationId xmlns:a16="http://schemas.microsoft.com/office/drawing/2014/main" id="{52D183F6-07C4-4DD4-81AC-F9389C857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5" t="59075" r="36739" b="33957"/>
          <a:stretch/>
        </p:blipFill>
        <p:spPr>
          <a:xfrm>
            <a:off x="3717985" y="3745813"/>
            <a:ext cx="3994029" cy="582031"/>
          </a:xfrm>
          <a:prstGeom prst="rect">
            <a:avLst/>
          </a:prstGeom>
        </p:spPr>
      </p:pic>
      <p:pic>
        <p:nvPicPr>
          <p:cNvPr id="24" name="Kép 4">
            <a:extLst>
              <a:ext uri="{FF2B5EF4-FFF2-40B4-BE49-F238E27FC236}">
                <a16:creationId xmlns:a16="http://schemas.microsoft.com/office/drawing/2014/main" id="{A567CA2A-552C-47C6-B13C-FBE326708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5" t="59075" r="36739" b="33957"/>
          <a:stretch/>
        </p:blipFill>
        <p:spPr>
          <a:xfrm>
            <a:off x="3717985" y="3219763"/>
            <a:ext cx="3994029" cy="515390"/>
          </a:xfrm>
          <a:prstGeom prst="rect">
            <a:avLst/>
          </a:prstGeom>
        </p:spPr>
      </p:pic>
      <p:pic>
        <p:nvPicPr>
          <p:cNvPr id="26" name="Kép 4">
            <a:extLst>
              <a:ext uri="{FF2B5EF4-FFF2-40B4-BE49-F238E27FC236}">
                <a16:creationId xmlns:a16="http://schemas.microsoft.com/office/drawing/2014/main" id="{6993FB47-6815-4859-A664-32C7289CD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5" t="59075" r="36739" b="33957"/>
          <a:stretch/>
        </p:blipFill>
        <p:spPr>
          <a:xfrm>
            <a:off x="3717985" y="2725926"/>
            <a:ext cx="3994029" cy="515390"/>
          </a:xfrm>
          <a:prstGeom prst="rect">
            <a:avLst/>
          </a:prstGeom>
        </p:spPr>
      </p:pic>
      <p:pic>
        <p:nvPicPr>
          <p:cNvPr id="19" name="Kép 4">
            <a:extLst>
              <a:ext uri="{FF2B5EF4-FFF2-40B4-BE49-F238E27FC236}">
                <a16:creationId xmlns:a16="http://schemas.microsoft.com/office/drawing/2014/main" id="{16FD4D97-B3D7-4458-9F5F-BD4D75CCC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5" t="59075" r="43818" b="33957"/>
          <a:stretch/>
        </p:blipFill>
        <p:spPr>
          <a:xfrm>
            <a:off x="7763771" y="3985072"/>
            <a:ext cx="3243536" cy="515390"/>
          </a:xfrm>
          <a:prstGeom prst="rect">
            <a:avLst/>
          </a:prstGeom>
        </p:spPr>
      </p:pic>
      <p:pic>
        <p:nvPicPr>
          <p:cNvPr id="17" name="Kép 4">
            <a:extLst>
              <a:ext uri="{FF2B5EF4-FFF2-40B4-BE49-F238E27FC236}">
                <a16:creationId xmlns:a16="http://schemas.microsoft.com/office/drawing/2014/main" id="{E220282B-EF3C-4BD0-8BAB-98D66DEBE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5" t="59075" r="58222" b="33957"/>
          <a:stretch/>
        </p:blipFill>
        <p:spPr>
          <a:xfrm>
            <a:off x="7677510" y="4440555"/>
            <a:ext cx="2018583" cy="347106"/>
          </a:xfrm>
          <a:prstGeom prst="rect">
            <a:avLst/>
          </a:prstGeom>
        </p:spPr>
      </p:pic>
      <p:pic>
        <p:nvPicPr>
          <p:cNvPr id="18" name="Kép 4">
            <a:extLst>
              <a:ext uri="{FF2B5EF4-FFF2-40B4-BE49-F238E27FC236}">
                <a16:creationId xmlns:a16="http://schemas.microsoft.com/office/drawing/2014/main" id="{B1D02293-E51E-46A5-80D9-057511578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5" t="59075" r="58222" b="33957"/>
          <a:stretch/>
        </p:blipFill>
        <p:spPr>
          <a:xfrm>
            <a:off x="7799452" y="4558606"/>
            <a:ext cx="1571785" cy="5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5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93FA4B80-30E5-4A57-9986-58E270B9B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57" y="1705616"/>
            <a:ext cx="2776688" cy="2776688"/>
          </a:xfrm>
          <a:prstGeom prst="ellipse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562BEAA-D8BA-4FCD-A5FD-2BEA91789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1065" y="3153531"/>
            <a:ext cx="2776688" cy="2776688"/>
          </a:xfrm>
          <a:prstGeom prst="ellipse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ACB821E-8742-45C6-8876-0EF5E27B09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656" y="1705616"/>
            <a:ext cx="2776688" cy="2776688"/>
          </a:xfrm>
          <a:prstGeom prst="ellipse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0C5F5C7-B578-4AF1-AD84-BB56D3CCBB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755" y="3153532"/>
            <a:ext cx="2776688" cy="2776688"/>
          </a:xfrm>
          <a:prstGeom prst="ellipse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0C786755-317B-4B06-B0D8-DC3D0D76E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355" y="1705615"/>
            <a:ext cx="2776688" cy="2776688"/>
          </a:xfrm>
          <a:prstGeom prst="ellipse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ED508047-87EE-4CEC-BB6F-59C64807CC8D}"/>
              </a:ext>
            </a:extLst>
          </p:cNvPr>
          <p:cNvSpPr txBox="1"/>
          <p:nvPr/>
        </p:nvSpPr>
        <p:spPr>
          <a:xfrm>
            <a:off x="628097" y="1210576"/>
            <a:ext cx="1909497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70" dirty="0">
                <a:latin typeface="Bahnschrift Light" panose="020B0502040204020203" pitchFamily="34" charset="0"/>
              </a:rPr>
              <a:t>1. Feltérképezés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CBCE4DD-F198-4F9C-9185-6851D6267FB6}"/>
              </a:ext>
            </a:extLst>
          </p:cNvPr>
          <p:cNvSpPr txBox="1"/>
          <p:nvPr/>
        </p:nvSpPr>
        <p:spPr>
          <a:xfrm>
            <a:off x="1947708" y="5888748"/>
            <a:ext cx="3535902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70" dirty="0">
                <a:latin typeface="Bahnschrift Light" panose="020B0502040204020203" pitchFamily="34" charset="0"/>
              </a:rPr>
              <a:t>2. Csapatok kiválasztása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37056806-C9D8-424B-8F31-D5E7F069FC23}"/>
              </a:ext>
            </a:extLst>
          </p:cNvPr>
          <p:cNvSpPr txBox="1"/>
          <p:nvPr/>
        </p:nvSpPr>
        <p:spPr>
          <a:xfrm>
            <a:off x="5457844" y="1210576"/>
            <a:ext cx="1653017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70" dirty="0">
                <a:latin typeface="Bahnschrift Light" panose="020B0502040204020203" pitchFamily="34" charset="0"/>
              </a:rPr>
              <a:t>3. Felkészítés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71E1A744-C8FE-497D-91B3-1BFDD809BAA0}"/>
              </a:ext>
            </a:extLst>
          </p:cNvPr>
          <p:cNvSpPr txBox="1"/>
          <p:nvPr/>
        </p:nvSpPr>
        <p:spPr>
          <a:xfrm>
            <a:off x="7668726" y="5977213"/>
            <a:ext cx="1939955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70" dirty="0">
                <a:latin typeface="Bahnschrift Light" panose="020B0502040204020203" pitchFamily="34" charset="0"/>
              </a:rPr>
              <a:t>4. Tanulmányi út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5C8F8AAE-B598-4071-9A07-842D8FA66614}"/>
              </a:ext>
            </a:extLst>
          </p:cNvPr>
          <p:cNvSpPr txBox="1"/>
          <p:nvPr/>
        </p:nvSpPr>
        <p:spPr>
          <a:xfrm>
            <a:off x="9811443" y="1210576"/>
            <a:ext cx="1766830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70" dirty="0">
                <a:latin typeface="Bahnschrift Light" panose="020B0502040204020203" pitchFamily="34" charset="0"/>
              </a:rPr>
              <a:t>5. Piacra lépés</a:t>
            </a:r>
          </a:p>
        </p:txBody>
      </p:sp>
      <p:sp>
        <p:nvSpPr>
          <p:cNvPr id="31" name="Cím 3">
            <a:extLst>
              <a:ext uri="{FF2B5EF4-FFF2-40B4-BE49-F238E27FC236}">
                <a16:creationId xmlns:a16="http://schemas.microsoft.com/office/drawing/2014/main" id="{B2244094-B1FC-4A71-8EC8-1AF01DAC0698}"/>
              </a:ext>
            </a:extLst>
          </p:cNvPr>
          <p:cNvSpPr txBox="1">
            <a:spLocks/>
          </p:cNvSpPr>
          <p:nvPr/>
        </p:nvSpPr>
        <p:spPr>
          <a:xfrm>
            <a:off x="670574" y="153690"/>
            <a:ext cx="10515600" cy="121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>
                <a:latin typeface="Bahnschrift Light" panose="020B0502040204020203" pitchFamily="34" charset="0"/>
              </a:rPr>
              <a:t>NEMZETKÖZI PIACRA LÉPÉSI PROGRAM</a:t>
            </a:r>
            <a:endParaRPr lang="en-GB" sz="3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ím 3">
            <a:extLst>
              <a:ext uri="{FF2B5EF4-FFF2-40B4-BE49-F238E27FC236}">
                <a16:creationId xmlns:a16="http://schemas.microsoft.com/office/drawing/2014/main" id="{B2244094-B1FC-4A71-8EC8-1AF01DAC0698}"/>
              </a:ext>
            </a:extLst>
          </p:cNvPr>
          <p:cNvSpPr txBox="1">
            <a:spLocks/>
          </p:cNvSpPr>
          <p:nvPr/>
        </p:nvSpPr>
        <p:spPr>
          <a:xfrm>
            <a:off x="670574" y="153690"/>
            <a:ext cx="10515600" cy="121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>
                <a:latin typeface="Bahnschrift Light" panose="020B0502040204020203" pitchFamily="34" charset="0"/>
              </a:rPr>
              <a:t>NEMZETKÖZI PARTNEREK</a:t>
            </a:r>
            <a:endParaRPr lang="en-GB" sz="3600" dirty="0">
              <a:latin typeface="Bahnschrift Light" panose="020B0502040204020203" pitchFamily="34" charset="0"/>
            </a:endParaRPr>
          </a:p>
        </p:txBody>
      </p:sp>
      <p:sp>
        <p:nvSpPr>
          <p:cNvPr id="414" name="Szövegdoboz 413">
            <a:extLst>
              <a:ext uri="{FF2B5EF4-FFF2-40B4-BE49-F238E27FC236}">
                <a16:creationId xmlns:a16="http://schemas.microsoft.com/office/drawing/2014/main" id="{1821EF23-6912-484F-A3C3-E12DFA4EC4D9}"/>
              </a:ext>
            </a:extLst>
          </p:cNvPr>
          <p:cNvSpPr txBox="1"/>
          <p:nvPr/>
        </p:nvSpPr>
        <p:spPr>
          <a:xfrm>
            <a:off x="1507855" y="1563572"/>
            <a:ext cx="39281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44" indent="-285744">
              <a:buClr>
                <a:srgbClr val="00A251"/>
              </a:buClr>
              <a:buFont typeface="Wingdings" panose="05000000000000000000" pitchFamily="2" charset="2"/>
              <a:buChar char="Ø"/>
            </a:pPr>
            <a:endParaRPr lang="hu-HU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buClr>
                <a:srgbClr val="00A251"/>
              </a:buClr>
            </a:pPr>
            <a:r>
              <a:rPr lang="hu-HU" dirty="0">
                <a:solidFill>
                  <a:schemeClr val="accent6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NEMZETKÖZI MENTOROK</a:t>
            </a:r>
          </a:p>
          <a:p>
            <a:pPr>
              <a:buClr>
                <a:srgbClr val="00A251"/>
              </a:buClr>
            </a:pPr>
            <a:r>
              <a:rPr lang="hu-HU" dirty="0">
                <a:latin typeface="Bahnschrift Light" panose="020B0502040204020203" pitchFamily="34" charset="0"/>
                <a:cs typeface="Arial" panose="020B0604020202020204" pitchFamily="34" charset="0"/>
              </a:rPr>
              <a:t>Ökoszisztéma szereplők</a:t>
            </a:r>
          </a:p>
          <a:p>
            <a:pPr>
              <a:buClr>
                <a:srgbClr val="00A251"/>
              </a:buClr>
            </a:pPr>
            <a:endParaRPr lang="hu-HU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buClr>
                <a:srgbClr val="00A251"/>
              </a:buClr>
            </a:pPr>
            <a:r>
              <a:rPr lang="hu-HU" dirty="0">
                <a:solidFill>
                  <a:schemeClr val="accent6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PARTNEREK</a:t>
            </a:r>
          </a:p>
          <a:p>
            <a:pPr>
              <a:buClr>
                <a:srgbClr val="00A251"/>
              </a:buClr>
            </a:pPr>
            <a:r>
              <a:rPr lang="hu-HU" dirty="0">
                <a:latin typeface="Bahnschrift Light" panose="020B0502040204020203" pitchFamily="34" charset="0"/>
                <a:cs typeface="Arial" panose="020B0604020202020204" pitchFamily="34" charset="0"/>
              </a:rPr>
              <a:t>Szervezetek</a:t>
            </a:r>
          </a:p>
          <a:p>
            <a:pPr>
              <a:buClr>
                <a:srgbClr val="00A251"/>
              </a:buClr>
            </a:pPr>
            <a:endParaRPr lang="hu-HU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>
              <a:buClr>
                <a:srgbClr val="00A251"/>
              </a:buClr>
            </a:pPr>
            <a:r>
              <a:rPr lang="hu-HU" dirty="0">
                <a:latin typeface="Bahnschrift Light" panose="020B0502040204020203" pitchFamily="34" charset="0"/>
                <a:cs typeface="Arial" panose="020B0604020202020204" pitchFamily="34" charset="0"/>
              </a:rPr>
              <a:t>Startupjaink támogatása:</a:t>
            </a:r>
          </a:p>
          <a:p>
            <a:pPr marL="742944" lvl="1" indent="-285744">
              <a:buClr>
                <a:srgbClr val="00A251"/>
              </a:buClr>
              <a:buFont typeface="Wingdings" panose="05000000000000000000" pitchFamily="2" charset="2"/>
              <a:buChar char="Ø"/>
            </a:pPr>
            <a:r>
              <a:rPr lang="hu-HU" dirty="0">
                <a:latin typeface="Bahnschrift Light" panose="020B0502040204020203" pitchFamily="34" charset="0"/>
                <a:cs typeface="Arial" panose="020B0604020202020204" pitchFamily="34" charset="0"/>
              </a:rPr>
              <a:t>Információ </a:t>
            </a:r>
          </a:p>
          <a:p>
            <a:pPr marL="742944" lvl="1" indent="-285744">
              <a:buClr>
                <a:srgbClr val="00A251"/>
              </a:buClr>
              <a:buFont typeface="Wingdings" panose="05000000000000000000" pitchFamily="2" charset="2"/>
              <a:buChar char="Ø"/>
            </a:pPr>
            <a:r>
              <a:rPr lang="hu-HU" dirty="0">
                <a:latin typeface="Bahnschrift Light" panose="020B0502040204020203" pitchFamily="34" charset="0"/>
                <a:cs typeface="Arial" panose="020B0604020202020204" pitchFamily="34" charset="0"/>
              </a:rPr>
              <a:t>Visszajelzés</a:t>
            </a:r>
          </a:p>
          <a:p>
            <a:pPr marL="742944" lvl="1" indent="-285744">
              <a:buClr>
                <a:srgbClr val="00A251"/>
              </a:buClr>
              <a:buFont typeface="Wingdings" panose="05000000000000000000" pitchFamily="2" charset="2"/>
              <a:buChar char="Ø"/>
            </a:pPr>
            <a:r>
              <a:rPr lang="hu-HU" dirty="0">
                <a:latin typeface="Bahnschrift Light" panose="020B0502040204020203" pitchFamily="34" charset="0"/>
                <a:cs typeface="Arial" panose="020B0604020202020204" pitchFamily="34" charset="0"/>
              </a:rPr>
              <a:t>Kapcsolati háló</a:t>
            </a:r>
          </a:p>
          <a:p>
            <a:pPr marL="285744" indent="-285744">
              <a:buClr>
                <a:srgbClr val="00A251"/>
              </a:buClr>
              <a:buFont typeface="Wingdings" panose="05000000000000000000" pitchFamily="2" charset="2"/>
              <a:buChar char="Ø"/>
            </a:pPr>
            <a:endParaRPr lang="hu-HU" dirty="0">
              <a:latin typeface="Bahnschrift Light" panose="020B0502040204020203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hu-HU" dirty="0">
              <a:latin typeface="Bahnschrift Light" panose="020B0502040204020203" pitchFamily="34" charset="0"/>
            </a:endParaRPr>
          </a:p>
        </p:txBody>
      </p:sp>
      <p:pic>
        <p:nvPicPr>
          <p:cNvPr id="415" name="Kép 414">
            <a:extLst>
              <a:ext uri="{FF2B5EF4-FFF2-40B4-BE49-F238E27FC236}">
                <a16:creationId xmlns:a16="http://schemas.microsoft.com/office/drawing/2014/main" id="{C3F1A1CF-AAFF-41C8-ACFA-0954A6F40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917" y="1364044"/>
            <a:ext cx="2089257" cy="35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8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2BB6AF-3BF9-4AF2-BBAE-997917B90D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2429" y="520118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rgbClr val="00A251"/>
                </a:solidFill>
                <a:latin typeface="Bahnschrift Light" panose="020B0502040204020203" pitchFamily="34" charset="0"/>
              </a:rPr>
              <a:t>INPUT Program</a:t>
            </a:r>
            <a:endParaRPr lang="en-US" dirty="0">
              <a:solidFill>
                <a:srgbClr val="00A25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C762897-2592-4D9F-B1B2-8BAC445B76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38113" y="1474356"/>
            <a:ext cx="10515600" cy="336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latin typeface="Bahnschrift Light" panose="020B0502040204020203" pitchFamily="34" charset="0"/>
              </a:rPr>
              <a:t>Helping startups go global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1F2392E-4D1A-4E64-8974-ABD6E2C79F84}"/>
              </a:ext>
            </a:extLst>
          </p:cNvPr>
          <p:cNvSpPr txBox="1"/>
          <p:nvPr/>
        </p:nvSpPr>
        <p:spPr>
          <a:xfrm>
            <a:off x="2236973" y="3811668"/>
            <a:ext cx="35611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2400" dirty="0">
              <a:solidFill>
                <a:srgbClr val="00A251"/>
              </a:solidFill>
            </a:endParaRPr>
          </a:p>
          <a:p>
            <a:pPr algn="ctr"/>
            <a:endParaRPr lang="hu-HU" sz="2400" dirty="0">
              <a:solidFill>
                <a:srgbClr val="00A251"/>
              </a:solidFill>
            </a:endParaRPr>
          </a:p>
          <a:p>
            <a:pPr algn="ctr"/>
            <a:endParaRPr lang="hu-HU" sz="2400" dirty="0">
              <a:solidFill>
                <a:srgbClr val="00A251"/>
              </a:solidFill>
            </a:endParaRPr>
          </a:p>
          <a:p>
            <a:pPr algn="ctr"/>
            <a:r>
              <a:rPr lang="hu-HU" sz="2400" dirty="0" err="1">
                <a:solidFill>
                  <a:srgbClr val="00A251"/>
                </a:solidFill>
              </a:rPr>
              <a:t>Angela</a:t>
            </a:r>
            <a:r>
              <a:rPr lang="hu-HU" sz="2400" dirty="0">
                <a:solidFill>
                  <a:srgbClr val="00A251"/>
                </a:solidFill>
              </a:rPr>
              <a:t> Gusztos</a:t>
            </a:r>
            <a:endParaRPr lang="hu-HU" sz="2400" dirty="0">
              <a:solidFill>
                <a:srgbClr val="00A251"/>
              </a:solidFill>
              <a:hlinkClick r:id="rId4"/>
            </a:endParaRPr>
          </a:p>
          <a:p>
            <a:pPr algn="ctr"/>
            <a:r>
              <a:rPr lang="hu-HU" dirty="0"/>
              <a:t>angela.gusztos@neum.hu</a:t>
            </a:r>
          </a:p>
          <a:p>
            <a:pPr algn="ctr"/>
            <a:endParaRPr lang="hu-HU" sz="2400" dirty="0"/>
          </a:p>
          <a:p>
            <a:pPr algn="ctr"/>
            <a:endParaRPr lang="hu-HU" sz="2400" dirty="0"/>
          </a:p>
        </p:txBody>
      </p:sp>
      <p:pic>
        <p:nvPicPr>
          <p:cNvPr id="1026" name="Picture 2" descr="image being cropped">
            <a:extLst>
              <a:ext uri="{FF2B5EF4-FFF2-40B4-BE49-F238E27FC236}">
                <a16:creationId xmlns:a16="http://schemas.microsoft.com/office/drawing/2014/main" id="{EF62A19F-B8EB-4723-B7DA-ED1C8B954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5580" y="2333982"/>
            <a:ext cx="2168239" cy="25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32129"/>
      </p:ext>
    </p:extLst>
  </p:cSld>
  <p:clrMapOvr>
    <a:masterClrMapping/>
  </p:clrMapOvr>
</p:sld>
</file>

<file path=ppt/theme/theme1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6984</TotalTime>
  <Words>659</Words>
  <Application>Microsoft Office PowerPoint</Application>
  <PresentationFormat>Szélesvásznú</PresentationFormat>
  <Paragraphs>73</Paragraphs>
  <Slides>6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3</vt:i4>
      </vt:variant>
      <vt:variant>
        <vt:lpstr>Diacímek</vt:lpstr>
      </vt:variant>
      <vt:variant>
        <vt:i4>6</vt:i4>
      </vt:variant>
    </vt:vector>
  </HeadingPairs>
  <TitlesOfParts>
    <vt:vector size="16" baseType="lpstr">
      <vt:lpstr>Arial</vt:lpstr>
      <vt:lpstr>Bahnschrift</vt:lpstr>
      <vt:lpstr>Bahnschrift Light</vt:lpstr>
      <vt:lpstr>Calibri</vt:lpstr>
      <vt:lpstr>Calibri Light</vt:lpstr>
      <vt:lpstr>Titillium</vt:lpstr>
      <vt:lpstr>Wingdings</vt:lpstr>
      <vt:lpstr>1_Egyéni tervezés</vt:lpstr>
      <vt:lpstr>Egyéni tervezés</vt:lpstr>
      <vt:lpstr>2_Egyéni tervezés</vt:lpstr>
      <vt:lpstr>Nemzetközi piacra lépés</vt:lpstr>
      <vt:lpstr>PowerPoint-bemutató</vt:lpstr>
      <vt:lpstr>PowerPoint-bemutató</vt:lpstr>
      <vt:lpstr>PowerPoint-bemutató</vt:lpstr>
      <vt:lpstr>PowerPoint-bemutató</vt:lpstr>
      <vt:lpstr>INPUT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Nadam</dc:creator>
  <cp:lastModifiedBy>Gusztos Angéla</cp:lastModifiedBy>
  <cp:revision>762</cp:revision>
  <dcterms:created xsi:type="dcterms:W3CDTF">2017-01-23T10:52:28Z</dcterms:created>
  <dcterms:modified xsi:type="dcterms:W3CDTF">2020-06-26T13:10:28Z</dcterms:modified>
</cp:coreProperties>
</file>